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76" r:id="rId4"/>
    <p:sldId id="259" r:id="rId5"/>
    <p:sldId id="262" r:id="rId6"/>
    <p:sldId id="263" r:id="rId7"/>
    <p:sldId id="260" r:id="rId8"/>
    <p:sldId id="261" r:id="rId9"/>
    <p:sldId id="264" r:id="rId10"/>
    <p:sldId id="277" r:id="rId11"/>
    <p:sldId id="265" r:id="rId12"/>
    <p:sldId id="267" r:id="rId13"/>
    <p:sldId id="268" r:id="rId14"/>
    <p:sldId id="271" r:id="rId15"/>
    <p:sldId id="272" r:id="rId16"/>
    <p:sldId id="278" r:id="rId17"/>
    <p:sldId id="279" r:id="rId18"/>
    <p:sldId id="269" r:id="rId19"/>
    <p:sldId id="280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9" autoAdjust="0"/>
    <p:restoredTop sz="94660"/>
  </p:normalViewPr>
  <p:slideViewPr>
    <p:cSldViewPr>
      <p:cViewPr>
        <p:scale>
          <a:sx n="100" d="100"/>
          <a:sy n="100" d="100"/>
        </p:scale>
        <p:origin x="-9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3B5E-5D2C-4513-9DB7-2C7C5D38A71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8342-6478-4F49-90E8-8B1C2809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настоящия проект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абиотичната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хетерогенност ще се разглежда като част от рамката (моделът) Движещи сили-Натиск-Състояние-Въздействие-Отговор (ДНСВО),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Driver–Pressure–State–Impact–Response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(DPSIR), за да се анализират връзките между промените в околната среда,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екосистемните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услуги, благосъстоянието на човека и отговора на обществото, с цел да се запази потока от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екосистемни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 (Фигура 1). В този контекст, Движещите сили са основните фактори, вкл., демографски, икономически, културни, социално-политически или технологични - насърчаване на промените в околната среда (те се определят като косвени движещи сили на промените в Рамката на Хилядолетието за оценка на екосистемите, MA, 2005). Тези движещи сили предизвикват различни видове натиск, които влияят на екологичния интегритет, например промяна в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земеползването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климатичните промени, замърсяването, инвазивни чужди видове, както и прекомерната експлоатация (дефинирани като преки движещи сили на промените в Рамката на хилядолетието за оценка на екосистемите, MA, 2005). Този натиск променя Състоянието на екосистемите и биологичното разнообразие и по този начин нарушават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доставането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екосистемни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 за обществото. Ето защо, Въздействията могат да бъдат разглеждани като изменения, както при доставянето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екосистемни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услуги, така и на благосъстоянието на човека. На последно място, в зависимост от социалното възприятие на благосъстояние, правителствата и обществото изпълняват различни действия (Отговори), за да се контролира ефектът на движещите сили или за запазване на капацитета на екосистемата да предоставя услуги.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2B8A3-D834-4D8F-AA0D-C23C588B94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C891E97-7267-4B90-AC70-B3D6C4A349B7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31A5490F-43D6-4496-A131-E4F9AEA79BA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C80451E-C596-4285-96E2-74CDC7B485EC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35FD757-E6BF-41BD-8268-E025CBE93A17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66972C-2AA9-44DC-91D8-797F6F249D2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37C014-D915-4BDC-AA74-46F1B65BFE50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EFDF162-C735-4FCB-9BD7-E8237A5626E0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16F34A0-4F7F-4848-9DF2-228E3BB60414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6E52F10-139D-4952-A377-B7FF08224CB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3629D57-AEB7-4296-ABD0-C5CB0189DB2E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8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6B3C866-2730-4B54-9B91-ED466502DB0E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4356867-066C-4E78-8A82-CC2B71AF4BD7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7EB609A-F07F-4465-BFB4-78287CAC0606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B4699A08-7CC5-4E87-AE99-530AD361FF4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5CEEA83-6938-47E7-B37D-E31CCB4E4613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C8B6ED-A412-491B-AC03-CB8A5FAF05B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5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162D234-23A2-43C6-AEA3-FF9C32F4C0A6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7220256-E0BE-4748-B626-158B7B203234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0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BA78708-BFAA-4DE0-AD29-9D0D54E73097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66F5BBBA-CF90-4DAD-B69F-82EE7893F2EF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D53F33A-E5A5-44EC-BEFD-4BB6A8139C91}" type="datetimeFigureOut">
              <a:rPr lang="fr-FR">
                <a:solidFill>
                  <a:prstClr val="black"/>
                </a:solidFill>
              </a:rPr>
              <a:pPr defTabSz="457200">
                <a:defRPr/>
              </a:pPr>
              <a:t>31/03/2016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6A6309B4-057B-471A-8EB1-ECB4F05BDBA9}" type="slidenum">
              <a:rPr lang="fr-FR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carte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arus@abv.b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iber.bas.bg/sites/default/files/projects/WEM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23528" y="1772816"/>
            <a:ext cx="5256584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9BBB59">
                    <a:lumMod val="75000"/>
                  </a:srgbClr>
                </a:solidFill>
                <a:latin typeface="Verdana" pitchFamily="34" charset="0"/>
              </a:rPr>
              <a:t>WEMA</a:t>
            </a:r>
            <a:endParaRPr lang="fr-FR" sz="2400" b="1" dirty="0">
              <a:solidFill>
                <a:srgbClr val="9BBB59">
                  <a:lumMod val="75000"/>
                </a:srgbClr>
              </a:solidFill>
              <a:latin typeface="Verdana" pitchFamily="34" charset="0"/>
            </a:endParaRPr>
          </a:p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400" b="1" dirty="0" smtClean="0">
                <a:solidFill>
                  <a:srgbClr val="9BBB59">
                    <a:lumMod val="75000"/>
                  </a:srgbClr>
                </a:solidFill>
                <a:latin typeface="Verdana" pitchFamily="34" charset="0"/>
              </a:rPr>
              <a:t>Картиране и оценка на </a:t>
            </a:r>
            <a:r>
              <a:rPr lang="bg-BG" sz="2400" b="1" dirty="0" smtClean="0">
                <a:solidFill>
                  <a:srgbClr val="77933C"/>
                </a:solidFill>
                <a:latin typeface="Verdana" pitchFamily="34" charset="0"/>
              </a:rPr>
              <a:t>екосистемните</a:t>
            </a:r>
            <a:r>
              <a:rPr lang="bg-BG" sz="2400" b="1" dirty="0" smtClean="0">
                <a:solidFill>
                  <a:srgbClr val="9BBB59">
                    <a:lumMod val="75000"/>
                  </a:srgbClr>
                </a:solidFill>
                <a:latin typeface="Verdana" pitchFamily="34" charset="0"/>
              </a:rPr>
              <a:t> услуги във влажните зони на България</a:t>
            </a:r>
            <a:endParaRPr lang="fr-FR" sz="2400" b="1" dirty="0">
              <a:solidFill>
                <a:srgbClr val="9BBB59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84614" y="3861048"/>
            <a:ext cx="6807665" cy="14823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bg-BG" b="1" dirty="0">
                <a:solidFill>
                  <a:prstClr val="black"/>
                </a:solidFill>
              </a:rPr>
              <a:t>ПРОГРАМА </a:t>
            </a:r>
            <a:r>
              <a:rPr lang="en-US" b="1" dirty="0" smtClean="0">
                <a:solidFill>
                  <a:prstClr val="black"/>
                </a:solidFill>
              </a:rPr>
              <a:t>BG</a:t>
            </a:r>
            <a:r>
              <a:rPr lang="bg-BG" b="1" dirty="0" smtClean="0">
                <a:solidFill>
                  <a:prstClr val="black"/>
                </a:solidFill>
              </a:rPr>
              <a:t>03  </a:t>
            </a:r>
            <a:r>
              <a:rPr lang="bg-BG" b="1" dirty="0">
                <a:solidFill>
                  <a:prstClr val="black"/>
                </a:solidFill>
              </a:rPr>
              <a:t>БИОЛОГИЧНО РАЗНООБРАЗИЕ И </a:t>
            </a:r>
            <a:r>
              <a:rPr lang="bg-BG" b="1" dirty="0" smtClean="0">
                <a:solidFill>
                  <a:prstClr val="black"/>
                </a:solidFill>
              </a:rPr>
              <a:t>ЕКОСИСТЕМНИ УСЛУГИ</a:t>
            </a:r>
            <a:endParaRPr lang="en-US" dirty="0">
              <a:solidFill>
                <a:prstClr val="black"/>
              </a:solidFill>
            </a:endParaRPr>
          </a:p>
          <a:p>
            <a:endParaRPr lang="bg-BG" b="1" dirty="0" smtClean="0">
              <a:solidFill>
                <a:prstClr val="black"/>
              </a:solidFill>
            </a:endParaRPr>
          </a:p>
          <a:p>
            <a:r>
              <a:rPr lang="bg-BG" sz="2000" b="1" dirty="0" smtClean="0">
                <a:solidFill>
                  <a:prstClr val="black"/>
                </a:solidFill>
              </a:rPr>
              <a:t>на финансовия механизъм на </a:t>
            </a:r>
          </a:p>
          <a:p>
            <a:r>
              <a:rPr lang="bg-BG" sz="2000" b="1" dirty="0" smtClean="0">
                <a:solidFill>
                  <a:prstClr val="black"/>
                </a:solidFill>
              </a:rPr>
              <a:t>Европейското Икономическо Пространство 2009-2014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1927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409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по биоразнообразие и екосистемни изследвания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Гл.ас. д-р Невена Иванова </a:t>
            </a:r>
          </a:p>
          <a:p>
            <a:r>
              <a:rPr lang="bg-BG" b="1" dirty="0" smtClean="0"/>
              <a:t>Институт по биоразнообразие и екосистемни изследвания-БАН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464369"/>
            <a:ext cx="169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Пресконференция БТА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964"/>
            <a:ext cx="2120923" cy="17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454151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accent3">
                    <a:lumMod val="50000"/>
                  </a:schemeClr>
                </a:solidFill>
              </a:rPr>
              <a:t>Какви са екосистемните услуги на влажните зони?</a:t>
            </a:r>
            <a:r>
              <a:rPr lang="bg-BG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70080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Материални услуги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продуктите, които хората получават от екосистемите: биомаса за енергия (от тръстика), растения използвани в козметиката и фармацевтиката, фураж, биологични филтри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третиране на отпадъчни води, производство на растителни влакна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Регулиращи услуги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ползите, които хората получават от регулацията на екосистемните процеси. Такива са: регулиране на местния микроклимат; смекчаване на природни рискове (от наводнения); пречистване на водата и др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Поддържащи услуги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това са естествените процеси, които поддържат другите екосистемни услуги, като например кръговрат на биогенните елементи (хранителни вещества) и водата, осигуряване на местообитания с висока консервационна стойност и др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Културни услуги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културните, образователните и духовните ползи, които хората получават от екосистемите като например: рекреация и отдих, възможности за образование, за научни изследвания и др.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1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655738"/>
            <a:ext cx="442900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ефективни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пространствено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приоритизиране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идентифициране на проблеми.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бъдат ползвани като средство за комуникация и да инициират дискусии със заинтересованите страни, визуализирайки местата, където ценните екосистемни услуги предоставят блага и показват значението им за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определена територия.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"/>
          <a:stretch/>
        </p:blipFill>
        <p:spPr bwMode="auto">
          <a:xfrm>
            <a:off x="4716016" y="1988840"/>
            <a:ext cx="38217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832" y="548680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accent3">
                    <a:lumMod val="50000"/>
                  </a:schemeClr>
                </a:solidFill>
              </a:rPr>
              <a:t>Защо да картираме екосистемите и техните услуги?</a:t>
            </a:r>
            <a:endParaRPr lang="bg-BG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2" y="5192026"/>
            <a:ext cx="3995936" cy="11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Картите могат да спомогнат при планирането и управлението на регионално ниво.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30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740" y="556406"/>
            <a:ext cx="2030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</a:rPr>
              <a:t>Цели на проекта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628800"/>
            <a:ext cx="8640960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картиране на целевите влажни зони на територията на цялата страна;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данни за животинското и растителното разнообразие (включително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инвазивни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видове) и разнообразието на местообитанията в целевите влажни зони;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данни за абиотичната хетерогенност (почви, нива на подпочвените води, нарушения),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органична материя и воден режим в целевите влажни зони;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екологичното състояние и екосистемните услуги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база на предварително избрани индикатори (установени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потенциални) на целевите влажни зони.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pace4environment.com/typo3temp/_processed_/csm_banner_MAES_927ac9255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1758" r="1587" b="14852"/>
          <a:stretch/>
        </p:blipFill>
        <p:spPr bwMode="auto">
          <a:xfrm>
            <a:off x="1043608" y="4602848"/>
            <a:ext cx="7272808" cy="2066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619225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</a:rPr>
              <a:t>Дейности по проекта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ncrypted-tbn2.gstatic.com/images?q=tbn:ANd9GcTJMOK8eKdqxfmNDTBdcvrXmwCPl2k2iiHccxd8CEG7ON9_qP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3" y="4774950"/>
            <a:ext cx="3893854" cy="167838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628800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Обобщаване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наличните данни (публикувани, налични бази данни, карти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растителното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покритие, данни за флората и фауната на видове, които имат инидикативна стойност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определените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 екосистеми);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eve.ucdavis.edu/burns/Tiff_Eleanor_pullingGMSeedlings_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28775"/>
            <a:ext cx="3048079" cy="22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2996952"/>
            <a:ext cx="61926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Посещения на терен на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целевите влажни зони за потвърждение на съществуващите и натрупване на нови данни;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228" y="1700808"/>
            <a:ext cx="806489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Обединяване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публикуваните (наличните) и новосъбраните данни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картиране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въвеждане в база данни и оценка;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pace4environment.com/typo3temp/_processed_/csm_banner_GIS_v2_6ad3cae5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286"/>
            <a:ext cx="8618289" cy="25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619225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</a:rPr>
              <a:t>Дейности по проекта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27089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списък и карти на установени или потенциални екосистемни услуги, предоставяни от целевите влажни зони.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514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708149"/>
            <a:ext cx="265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от проекта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700808"/>
            <a:ext cx="7920880" cy="17045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 и описани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целевите влажни зони;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актуалното екологично състояние на целевите влажни зони;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научна база за картирането и оценката на екосистемните услуги.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4227"/>
            <a:ext cx="4464496" cy="283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www.tournorfolk.co.uk/titchwell/westbankvi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346444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28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1920" y="65262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accent3">
                    <a:lumMod val="50000"/>
                  </a:schemeClr>
                </a:solidFill>
              </a:rPr>
              <a:t>Свързани проекти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064" y="162880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механизъм на Европейското икономическо пространство (Норвежки финансов механизъм), Програма BG03 "Биологично разнообразие и екосистемни услуги", Покана BG03.02 "Картиране и оценка на екосистемните услуги“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http://www.bg03.moew.government.bg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подкрепа за оценка на екосистемните услуги и биофизична оценка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(септември 2015 - март 2017);</a:t>
            </a:r>
          </a:p>
          <a:p>
            <a:pPr indent="228600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Картиране и оценка на сладководните екосистемни услуги в България (септември 2015 – ноември 2016);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Оценка и картиране на състоянието на тревните екосистеми и техните услуги в България (септември 2015 - ноември 2016);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SPA-Ecoservices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Картиране и оценка на екосистемните услуги на земи с рядка растителност в България (септември 2015 - ноември 2016);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ESENIAS-TOOLS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Мрежата за инвазивни чужди видове в Югоизточна Европа – инструмент за управление на чуждите видове в България (юни 2015 - декември 2016);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IBBIS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Подобряване на информационната система към Националната система за мониторинг на биологичното разнообразие (юли 2015 - ноември 2016).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0477"/>
            <a:ext cx="9382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97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13709"/>
              </p:ext>
            </p:extLst>
          </p:nvPr>
        </p:nvGraphicFramePr>
        <p:xfrm>
          <a:off x="539554" y="2022202"/>
          <a:ext cx="8208910" cy="3058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222"/>
                <a:gridCol w="1152128"/>
                <a:gridCol w="1756996"/>
                <a:gridCol w="1483364"/>
                <a:gridCol w="1800200"/>
              </a:tblGrid>
              <a:tr h="452318"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Промени</a:t>
                      </a:r>
                      <a:r>
                        <a:rPr lang="bg-BG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местообитанията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Климатични промени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Overexploitation</a:t>
                      </a:r>
                      <a:endParaRPr lang="bg-BG" sz="1400" b="1" dirty="0" smtClean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Прекомерно</a:t>
                      </a:r>
                      <a:r>
                        <a:rPr lang="bg-BG" sz="1400" b="1" baseline="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ползване на ресурси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7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0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Инвазивни видове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95885">
                        <a:lnSpc>
                          <a:spcPct val="108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b="1" spc="-2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Замърсяване</a:t>
                      </a:r>
                      <a:r>
                        <a:rPr lang="en-US" sz="1400" b="1" spc="-2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b="1" spc="-2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натоварване с биогенни елементи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</a:tr>
              <a:tr h="1707922">
                <a:tc>
                  <a:txBody>
                    <a:bodyPr/>
                    <a:lstStyle/>
                    <a:p>
                      <a:pPr marL="50800" marR="34925">
                        <a:lnSpc>
                          <a:spcPct val="114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Фрагментиране</a:t>
                      </a:r>
                      <a:r>
                        <a:rPr lang="bg-BG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местообитания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50800" marR="577215">
                        <a:lnSpc>
                          <a:spcPct val="10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50800" marR="577215">
                        <a:lnSpc>
                          <a:spcPct val="10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Пресушаване за селскостопански нужди</a:t>
                      </a:r>
                    </a:p>
                    <a:p>
                      <a:pPr marL="50800" marR="577215">
                        <a:lnSpc>
                          <a:spcPct val="10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50800" marR="577215" indent="0" algn="l" defTabSz="457200" rtl="0" eaLnBrk="1" fontAlgn="auto" latinLnBrk="0" hangingPunct="1">
                        <a:lnSpc>
                          <a:spcPct val="10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Отнемане</a:t>
                      </a:r>
                      <a:r>
                        <a:rPr lang="bg-BG" sz="14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на земя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A31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445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Суши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8895" marR="44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Промени в количеството на валежите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33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0">
                        <a:lnSpc>
                          <a:spcPct val="108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Отнемане на водни количества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5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8895" marR="62230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Прекомерно ползване на подземни води</a:t>
                      </a:r>
                    </a:p>
                    <a:p>
                      <a:pPr marL="48895" marR="62230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8895" marR="62230">
                        <a:lnSpc>
                          <a:spcPct val="10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Прекомерно водовземане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1241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55880" algn="l">
                        <a:lnSpc>
                          <a:spcPct val="108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Въвеждане на инвазивни</a:t>
                      </a:r>
                      <a:r>
                        <a:rPr lang="bg-BG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видове растения и животни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5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33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200660">
                        <a:lnSpc>
                          <a:spcPct val="114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Замърсяване на водите с органични</a:t>
                      </a:r>
                      <a:r>
                        <a:rPr lang="bg-BG" sz="14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4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вещества и пестициди;</a:t>
                      </a:r>
                    </a:p>
                    <a:p>
                      <a:pPr marL="48895" marR="20637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8895" marR="20637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Киселинни дъждове;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8895" marR="2063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48895" marR="2063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Пластмасови</a:t>
                      </a:r>
                      <a:r>
                        <a:rPr lang="bg-BG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отпадъци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A3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18652"/>
              </p:ext>
            </p:extLst>
          </p:nvPr>
        </p:nvGraphicFramePr>
        <p:xfrm>
          <a:off x="611560" y="5733256"/>
          <a:ext cx="3024336" cy="167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6084"/>
                <a:gridCol w="756084"/>
                <a:gridCol w="756084"/>
                <a:gridCol w="756084"/>
              </a:tblGrid>
              <a:tr h="7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12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A3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5373216"/>
            <a:ext cx="29500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Влияние върху биологичното разнообразие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615032" y="6021288"/>
            <a:ext cx="3020863" cy="45719"/>
            <a:chOff x="1981" y="264"/>
            <a:chExt cx="4452" cy="2"/>
          </a:xfrm>
        </p:grpSpPr>
        <p:sp>
          <p:nvSpPr>
            <p:cNvPr id="9" name="Freeform 2"/>
            <p:cNvSpPr>
              <a:spLocks/>
            </p:cNvSpPr>
            <p:nvPr/>
          </p:nvSpPr>
          <p:spPr bwMode="auto">
            <a:xfrm>
              <a:off x="1981" y="264"/>
              <a:ext cx="4452" cy="2"/>
            </a:xfrm>
            <a:custGeom>
              <a:avLst/>
              <a:gdLst>
                <a:gd name="T0" fmla="+- 0 1981 1981"/>
                <a:gd name="T1" fmla="*/ T0 w 4452"/>
                <a:gd name="T2" fmla="+- 0 6433 1981"/>
                <a:gd name="T3" fmla="*/ T2 w 445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52">
                  <a:moveTo>
                    <a:pt x="0" y="0"/>
                  </a:moveTo>
                  <a:lnTo>
                    <a:pt x="4452" y="0"/>
                  </a:lnTo>
                </a:path>
              </a:pathLst>
            </a:custGeom>
            <a:noFill/>
            <a:ln w="635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9552" y="6021288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Ниско          Средно           Високо        Много високо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597210"/>
            <a:ext cx="386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заплахи за влажните зони</a:t>
            </a:r>
            <a:endParaRPr lang="en-US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78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700" y="1628800"/>
            <a:ext cx="670070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Благодаря за вниманието!</a:t>
            </a:r>
          </a:p>
          <a:p>
            <a:pPr algn="ctr"/>
            <a:r>
              <a:rPr lang="bg-BG" sz="2000" b="1" dirty="0" smtClean="0"/>
              <a:t>Невена </a:t>
            </a:r>
            <a:r>
              <a:rPr lang="bg-BG" sz="2000" b="1" dirty="0" smtClean="0"/>
              <a:t>Иванова</a:t>
            </a:r>
          </a:p>
          <a:p>
            <a:pPr algn="ctr"/>
            <a:r>
              <a:rPr lang="en-US" sz="2000" b="1" dirty="0" smtClean="0">
                <a:hlinkClick r:id="rId3"/>
              </a:rPr>
              <a:t>larus@abv.bg</a:t>
            </a:r>
            <a:endParaRPr lang="en-US" sz="2000" b="1" dirty="0" smtClean="0"/>
          </a:p>
          <a:p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www.iber.bas.bg/sites/default/files/projects/WEMA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1297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336600"/>
                </a:solidFill>
              </a:rPr>
              <a:t>Институт по биоразнообразие и екосистемни изследвания – БАН</a:t>
            </a:r>
          </a:p>
          <a:p>
            <a:pPr algn="ctr"/>
            <a:r>
              <a:rPr lang="en-US" sz="2000" b="1" u="sng" dirty="0" smtClean="0">
                <a:solidFill>
                  <a:srgbClr val="336600"/>
                </a:solidFill>
              </a:rPr>
              <a:t>http://www.iber.bas.bg</a:t>
            </a:r>
            <a:endParaRPr lang="en-US" sz="2000" b="1" u="sng" dirty="0">
              <a:solidFill>
                <a:srgbClr val="33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22108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представяне е създадено в рамките на проект „Картиране и оценка на екосистемните услуги във влажните зони на България (WEMA)‟, който се финансира от Програма BG03 в България по Финансовия механизъм на Европейското икономическо пространство 2009-2014 г. Цялата отговорност за съдържанието се носи от ИБЕИ-БАН и при никакви обстоятелства не може да се приема, че този документ отразява официалното становище на Финансовия механизъм на Европейското икономическо пространство и Оператора на Програмата – Министерство на околната среда и водите.</a:t>
            </a: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45224"/>
            <a:ext cx="3735080" cy="11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03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		</a:t>
            </a:r>
            <a:r>
              <a:rPr lang="bg-BG" sz="1600" dirty="0" smtClean="0"/>
              <a:t>	</a:t>
            </a:r>
            <a:r>
              <a:rPr lang="bg-BG" sz="1400" b="1" dirty="0" smtClean="0"/>
              <a:t>Концептуална рамка на модела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			“</a:t>
            </a:r>
            <a:r>
              <a:rPr lang="bg-BG" sz="1400" b="1" dirty="0" smtClean="0"/>
              <a:t>Движещи сили</a:t>
            </a:r>
            <a:r>
              <a:rPr lang="en-US" sz="1400" b="1" dirty="0" smtClean="0"/>
              <a:t>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smtClean="0"/>
              <a:t>Натиск</a:t>
            </a:r>
            <a:r>
              <a:rPr lang="en-US" sz="1400" b="1" dirty="0" smtClean="0"/>
              <a:t>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smtClean="0"/>
              <a:t>Състояние</a:t>
            </a:r>
            <a:r>
              <a:rPr lang="en-US" sz="1400" b="1" dirty="0" smtClean="0"/>
              <a:t>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smtClean="0"/>
              <a:t>Въздействия</a:t>
            </a:r>
            <a:r>
              <a:rPr lang="en-US" sz="1400" b="1" dirty="0" smtClean="0"/>
              <a:t> </a:t>
            </a:r>
            <a:r>
              <a:rPr lang="bg-BG" sz="1400" b="1" dirty="0" smtClean="0"/>
              <a:t>-</a:t>
            </a:r>
            <a:r>
              <a:rPr lang="en-US" sz="1400" b="1" dirty="0" smtClean="0"/>
              <a:t> </a:t>
            </a:r>
            <a:r>
              <a:rPr lang="bg-BG" sz="1400" b="1" dirty="0" smtClean="0"/>
              <a:t>Отговори</a:t>
            </a:r>
            <a:r>
              <a:rPr lang="en-US" sz="1400" b="1" dirty="0" smtClean="0"/>
              <a:t>”</a:t>
            </a:r>
            <a:r>
              <a:rPr lang="bg-BG" sz="1400" b="1" dirty="0" smtClean="0"/>
              <a:t>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			</a:t>
            </a:r>
            <a:r>
              <a:rPr lang="bg-BG" sz="1400" b="1" dirty="0" smtClean="0"/>
              <a:t>(</a:t>
            </a:r>
            <a:r>
              <a:rPr lang="bg-BG" sz="1400" b="1" dirty="0"/>
              <a:t>ДНСВО</a:t>
            </a:r>
            <a:r>
              <a:rPr lang="bg-BG" sz="1400" b="1" dirty="0" smtClean="0"/>
              <a:t>)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				</a:t>
            </a:r>
            <a:r>
              <a:rPr lang="bg-BG" sz="1400" b="1" dirty="0" err="1" smtClean="0"/>
              <a:t>Driver</a:t>
            </a:r>
            <a:r>
              <a:rPr lang="en-US" sz="1400" b="1" dirty="0" smtClean="0"/>
              <a:t>s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err="1" smtClean="0"/>
              <a:t>Pressure</a:t>
            </a:r>
            <a:r>
              <a:rPr lang="en-US" sz="1400" b="1" dirty="0" smtClean="0"/>
              <a:t>s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smtClean="0"/>
              <a:t>State</a:t>
            </a:r>
            <a:r>
              <a:rPr lang="en-US" sz="1400" b="1" dirty="0" smtClean="0"/>
              <a:t>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err="1" smtClean="0"/>
              <a:t>Impact</a:t>
            </a:r>
            <a:r>
              <a:rPr lang="en-US" sz="1400" b="1" dirty="0" smtClean="0"/>
              <a:t> </a:t>
            </a:r>
            <a:r>
              <a:rPr lang="bg-BG" sz="1400" b="1" dirty="0" smtClean="0"/>
              <a:t>–</a:t>
            </a:r>
            <a:r>
              <a:rPr lang="en-US" sz="1400" b="1" dirty="0" smtClean="0"/>
              <a:t> </a:t>
            </a:r>
            <a:r>
              <a:rPr lang="bg-BG" sz="1400" b="1" dirty="0" err="1" smtClean="0"/>
              <a:t>Response</a:t>
            </a:r>
            <a:r>
              <a:rPr lang="en-US" sz="1400" b="1" dirty="0" smtClean="0"/>
              <a:t>s</a:t>
            </a:r>
            <a:r>
              <a:rPr lang="bg-BG" sz="1400" b="1" dirty="0" smtClean="0"/>
              <a:t> </a:t>
            </a:r>
            <a:r>
              <a:rPr lang="bg-BG" sz="1400" b="1" dirty="0"/>
              <a:t>(DPSIR)</a:t>
            </a:r>
            <a:endParaRPr lang="en-US" sz="1400" b="1" dirty="0"/>
          </a:p>
        </p:txBody>
      </p:sp>
      <p:grpSp>
        <p:nvGrpSpPr>
          <p:cNvPr id="99" name="Group 98"/>
          <p:cNvGrpSpPr/>
          <p:nvPr/>
        </p:nvGrpSpPr>
        <p:grpSpPr>
          <a:xfrm>
            <a:off x="1694384" y="1916832"/>
            <a:ext cx="5544616" cy="4320480"/>
            <a:chOff x="971600" y="1916832"/>
            <a:chExt cx="5544616" cy="4320480"/>
          </a:xfrm>
        </p:grpSpPr>
        <p:sp>
          <p:nvSpPr>
            <p:cNvPr id="4" name="Rectangle 3"/>
            <p:cNvSpPr/>
            <p:nvPr/>
          </p:nvSpPr>
          <p:spPr>
            <a:xfrm>
              <a:off x="2136442" y="1916832"/>
              <a:ext cx="3227646" cy="12241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bg-BG" sz="1200" b="1" dirty="0" smtClean="0">
                  <a:solidFill>
                    <a:schemeClr val="tx1"/>
                  </a:solidFill>
                </a:rPr>
                <a:t>    Въздействия върху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23728" y="4869160"/>
              <a:ext cx="3240360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bg-BG" sz="1200" b="1" dirty="0">
                  <a:solidFill>
                    <a:schemeClr val="tx1"/>
                  </a:solidFill>
                </a:rPr>
                <a:t> </a:t>
              </a:r>
              <a:r>
                <a:rPr lang="bg-BG" sz="1200" b="1" dirty="0" smtClean="0">
                  <a:solidFill>
                    <a:schemeClr val="tx1"/>
                  </a:solidFill>
                </a:rPr>
                <a:t>   Натиск		Движещи сили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71600" y="3429000"/>
              <a:ext cx="1440160" cy="1202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bg-BG" sz="1200" b="1" dirty="0" smtClean="0">
                  <a:solidFill>
                    <a:schemeClr val="tx1"/>
                  </a:solidFill>
                </a:rPr>
                <a:t>Състояние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6056" y="3429000"/>
              <a:ext cx="1440160" cy="1202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bg-BG" sz="1200" b="1" dirty="0" smtClean="0">
                  <a:solidFill>
                    <a:schemeClr val="tx1"/>
                  </a:solidFill>
                </a:rPr>
                <a:t>Отговори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321750" y="2204864"/>
              <a:ext cx="1314146" cy="82695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900" b="1" dirty="0" err="1">
                  <a:solidFill>
                    <a:schemeClr val="tx1"/>
                  </a:solidFill>
                </a:rPr>
                <a:t>Екосистемни</a:t>
              </a:r>
              <a:r>
                <a:rPr lang="bg-BG" sz="900" b="1" dirty="0">
                  <a:solidFill>
                    <a:schemeClr val="tx1"/>
                  </a:solidFill>
                </a:rPr>
                <a:t> услуги</a:t>
              </a: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Материални, </a:t>
              </a:r>
              <a:r>
                <a:rPr lang="bg-BG" sz="900" dirty="0" smtClean="0">
                  <a:solidFill>
                    <a:schemeClr val="tx1"/>
                  </a:solidFill>
                </a:rPr>
                <a:t>регулиращи и поддържащи</a:t>
              </a:r>
              <a:r>
                <a:rPr lang="bg-BG" sz="900" dirty="0">
                  <a:solidFill>
                    <a:schemeClr val="tx1"/>
                  </a:solidFill>
                </a:rPr>
                <a:t>, културни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851920" y="2204864"/>
              <a:ext cx="1358215" cy="826957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900" b="1" dirty="0">
                  <a:solidFill>
                    <a:schemeClr val="tx1"/>
                  </a:solidFill>
                </a:rPr>
                <a:t>Социално благосъстояние</a:t>
              </a: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Здраве, материали, социални връзки</a:t>
              </a: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свобода на избора,</a:t>
              </a: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сигурност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844363" y="5157193"/>
              <a:ext cx="1440160" cy="99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900" b="1" dirty="0">
                  <a:solidFill>
                    <a:schemeClr val="tx1"/>
                  </a:solidFill>
                </a:rPr>
                <a:t>Косвени движещи сили</a:t>
              </a: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Демографски, икономически, културни, социално-политически, технологични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206604" y="5157193"/>
              <a:ext cx="1512168" cy="991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900" b="1" dirty="0">
                  <a:solidFill>
                    <a:schemeClr val="tx1"/>
                  </a:solidFill>
                </a:rPr>
                <a:t>Преки движещи сили</a:t>
              </a:r>
            </a:p>
            <a:p>
              <a:pPr algn="ctr"/>
              <a:r>
                <a:rPr lang="bg-BG" sz="900" dirty="0" err="1">
                  <a:solidFill>
                    <a:schemeClr val="tx1"/>
                  </a:solidFill>
                </a:rPr>
                <a:t>Земеползване</a:t>
              </a:r>
              <a:r>
                <a:rPr lang="bg-BG" sz="900" dirty="0">
                  <a:solidFill>
                    <a:schemeClr val="tx1"/>
                  </a:solidFill>
                </a:rPr>
                <a:t>, климатични промени, замърсяване, прекомерна експлоатация,</a:t>
              </a:r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bg-BG" sz="900" dirty="0">
                  <a:solidFill>
                    <a:schemeClr val="tx1"/>
                  </a:solidFill>
                </a:rPr>
                <a:t>инвазивни чужди </a:t>
              </a:r>
              <a:r>
                <a:rPr lang="bg-BG" sz="900" dirty="0" smtClean="0">
                  <a:solidFill>
                    <a:schemeClr val="tx1"/>
                  </a:solidFill>
                </a:rPr>
                <a:t>видове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061610" y="3738736"/>
              <a:ext cx="1260140" cy="698376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000" b="1" dirty="0">
                  <a:solidFill>
                    <a:schemeClr val="tx1"/>
                  </a:solidFill>
                </a:rPr>
                <a:t>Биологично разнообразие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166066" y="3717032"/>
              <a:ext cx="1260140" cy="734588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000" b="1" dirty="0">
                  <a:solidFill>
                    <a:schemeClr val="tx1"/>
                  </a:solidFill>
                </a:rPr>
                <a:t>Политики и управление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/>
            <p:cNvCxnSpPr>
              <a:stCxn id="7" idx="2"/>
            </p:cNvCxnSpPr>
            <p:nvPr/>
          </p:nvCxnSpPr>
          <p:spPr>
            <a:xfrm>
              <a:off x="5796136" y="4631432"/>
              <a:ext cx="0" cy="8137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5364088" y="5445224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" idx="1"/>
            </p:cNvCxnSpPr>
            <p:nvPr/>
          </p:nvCxnSpPr>
          <p:spPr>
            <a:xfrm flipH="1">
              <a:off x="1691680" y="5553236"/>
              <a:ext cx="4320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6" idx="2"/>
            </p:cNvCxnSpPr>
            <p:nvPr/>
          </p:nvCxnSpPr>
          <p:spPr>
            <a:xfrm flipV="1">
              <a:off x="1691680" y="4631432"/>
              <a:ext cx="0" cy="9218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" idx="0"/>
            </p:cNvCxnSpPr>
            <p:nvPr/>
          </p:nvCxnSpPr>
          <p:spPr>
            <a:xfrm flipV="1">
              <a:off x="1691680" y="2528900"/>
              <a:ext cx="0" cy="900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691680" y="2528900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4" idx="3"/>
            </p:cNvCxnSpPr>
            <p:nvPr/>
          </p:nvCxnSpPr>
          <p:spPr>
            <a:xfrm>
              <a:off x="5364088" y="2528900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5724128" y="2528900"/>
              <a:ext cx="0" cy="9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" idx="1"/>
              <a:endCxn id="6" idx="3"/>
            </p:cNvCxnSpPr>
            <p:nvPr/>
          </p:nvCxnSpPr>
          <p:spPr>
            <a:xfrm flipH="1">
              <a:off x="2411760" y="4030216"/>
              <a:ext cx="26642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5" idx="0"/>
              <a:endCxn id="4" idx="2"/>
            </p:cNvCxnSpPr>
            <p:nvPr/>
          </p:nvCxnSpPr>
          <p:spPr>
            <a:xfrm flipV="1">
              <a:off x="3743908" y="3140968"/>
              <a:ext cx="6357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7023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619151"/>
            <a:ext cx="8424936" cy="2197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</a:t>
            </a:r>
            <a:r>
              <a:rPr lang="bg-BG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5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 стратегия за биоразнообразие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„държавите-членки следва, със съдействието на Комисията, да картографират и оценят състоянието на екосистемите на своята територия и съответните ползи от тях, да оценят икономическата стойност на тези ползи и до 2020 г. да организират интегрирането на тази стойност в системите за отчитане и докладване на европейско и национално ниво“.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28839"/>
            <a:ext cx="3593976" cy="24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9382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039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1920" y="620688"/>
            <a:ext cx="3111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solidFill>
                  <a:schemeClr val="accent3">
                    <a:lumMod val="50000"/>
                  </a:schemeClr>
                </a:solidFill>
              </a:rPr>
              <a:t>Какво е влажна зона?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1927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628800"/>
            <a:ext cx="8424936" cy="4385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методологичната рамка на проекта под </a:t>
            </a:r>
            <a:r>
              <a:rPr lang="bg-BG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влажна зона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разбира място: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естествена растителност като нивото на водата е на нивото на почвата или над нея поне за около половината от годината;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доминиране на тревна или образуваща торф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растителност;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доминиране на кисели треви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Cyperaceae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дзуки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Juncaceae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папури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Typhaceae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тръстики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Phragmites australis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не са асоциирани с открити </a:t>
            </a:r>
            <a:r>
              <a:rPr lang="bg-BG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57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4766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екосистеми тип влажна зона по проект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WEMA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663640"/>
            <a:ext cx="842493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цели да картира състоянието и екосистемните услуги на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влажни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територията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 </a:t>
            </a:r>
            <a:r>
              <a:rPr lang="bg-BG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екологичната мрежа Натура2000: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21297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Екосистемите от тип вътрешни влажни зони са блата, торфища и мочурища, които съгласно MAES и EUNIS включват:</a:t>
            </a:r>
          </a:p>
          <a:p>
            <a:pPr indent="461963" algn="just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Преходни блата и подвижни торфища (D2);</a:t>
            </a:r>
          </a:p>
          <a:p>
            <a:pPr indent="461963" algn="just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Алкални блата и мочурища (D4);</a:t>
            </a:r>
          </a:p>
          <a:p>
            <a:pPr indent="461963" algn="just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Съобщества от тръстика, папури и острицови треви, които не са</a:t>
            </a:r>
          </a:p>
          <a:p>
            <a:pPr indent="461963" algn="just"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 с открити водни площи (D5).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309320"/>
            <a:ext cx="369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MAES – Mapping and Assessment of Ecosystem Services</a:t>
            </a:r>
          </a:p>
          <a:p>
            <a:r>
              <a:rPr lang="en-US" sz="1200" dirty="0" smtClean="0"/>
              <a:t>EUNIS – European Nature Information System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101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32705" y="1722874"/>
            <a:ext cx="343563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преходни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блата и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торфища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" y="1772816"/>
            <a:ext cx="3689899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672" y="5826750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алкални блата и мочурища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екосистеми тип влажна зона по проект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WEMA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9280" y="2966464"/>
            <a:ext cx="2757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smtClean="0"/>
              <a:t>Сн. Червена книга на Р България (2015)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627723"/>
            <a:ext cx="3384376" cy="28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7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4766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екосистеми тип влажна зона по проект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WEMA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eunis.eea.europa.eu/images/species/194041/1f9e5c77385f173d3ba69fb8aa17f6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12" y="3933056"/>
            <a:ext cx="36541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&amp;Rcy;&amp;iecy;&amp;zcy;&amp;ucy;&amp;lcy;&amp;tcy;&amp;acy;&amp;tcy; &amp;scy; &amp;icy;&amp;zcy;&amp;ocy;&amp;bcy;&amp;rcy;&amp;acy;&amp;zhcy;&amp;iecy;&amp;ncy;&amp;icy;&amp;iecy; &amp;zcy;&amp;acy; Beds of large [Carex] 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&amp;Rcy;&amp;iecy;&amp;zcy;&amp;ucy;&amp;lcy;&amp;tcy;&amp;acy;&amp;tcy; &amp;scy; &amp;icy;&amp;zcy;&amp;ocy;&amp;bcy;&amp;rcy;&amp;acy;&amp;zhcy;&amp;iecy;&amp;ncy;&amp;icy;&amp;iecy; &amp;zcy;&amp;acy; Beds of large [Carex] spec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 descr="http://3.bp.blogspot.com/-xp64Utug3e4/Tl-Vjh5zLfI/AAAAAAAAAAY/JSKQDX1GES4/s1600/Reed%2BBed%2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69493" cy="26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5014145"/>
            <a:ext cx="4151311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Съобщества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тръстика, папури и острицови треви, които не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открити водни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(D5)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34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5042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представлява екосистемата?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6" y="2323906"/>
            <a:ext cx="48882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представляват екосистемите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Динамичен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от растителни, животински и микроорганизмови съобщества и тяхната нежива околна среда, които си взаимодействат като едно функционално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цяло. </a:t>
            </a:r>
            <a:endParaRPr lang="en-US" sz="2000" dirty="0">
              <a:latin typeface="Adobe Garamond Pro Bold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2536" r="4372" b="4694"/>
          <a:stretch/>
        </p:blipFill>
        <p:spPr bwMode="auto">
          <a:xfrm>
            <a:off x="5364088" y="2288956"/>
            <a:ext cx="3163159" cy="380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10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5486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разбираме под екосистемни услуги?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659742"/>
            <a:ext cx="4104456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Най-общо казано това са ползите, които хората (включително и бизнеса) извличат от природните екосистеми. Това са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природните активи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 descr="&amp;Rcy;&amp;iecy;&amp;zcy;&amp;ucy;&amp;lcy;&amp;tcy;&amp;acy;&amp;tcy; &amp;scy; &amp;icy;&amp;zcy;&amp;ocy;&amp;bcy;&amp;rcy;&amp;acy;&amp;zhcy;&amp;iecy;&amp;ncy;&amp;icy;&amp;iecy; &amp;zcy;&amp;acy; natural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9" name="Picture 5" descr="http://causecapitalism.com/wp-content/uploads/2010/04/Fun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905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509120"/>
            <a:ext cx="8072065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са също процесите, чрез които околната среда произвежда ресурсите използвани от хората като например чист въздух, вода, храна и материали и допринасят за социалното и културно благополучие.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80713" y="6464369"/>
            <a:ext cx="152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b="1" dirty="0" smtClean="0"/>
              <a:t>София, 31.03.2016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96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544" y="1484784"/>
            <a:ext cx="8280920" cy="5184576"/>
            <a:chOff x="467544" y="980728"/>
            <a:chExt cx="8280920" cy="5040560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980728"/>
              <a:ext cx="4032448" cy="5040560"/>
              <a:chOff x="467544" y="980728"/>
              <a:chExt cx="4032448" cy="50405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7544" y="980728"/>
                <a:ext cx="4032448" cy="50405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755576" y="1268760"/>
                <a:ext cx="1470163" cy="12961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g-BG" sz="1200" b="1" dirty="0" smtClean="0"/>
                  <a:t>Продоволствени</a:t>
                </a:r>
              </a:p>
              <a:p>
                <a:r>
                  <a:rPr lang="bg-BG" sz="1200" dirty="0" smtClean="0"/>
                  <a:t>Храна</a:t>
                </a:r>
              </a:p>
              <a:p>
                <a:r>
                  <a:rPr lang="bg-BG" sz="1200" dirty="0" smtClean="0"/>
                  <a:t>Прясна вода</a:t>
                </a:r>
              </a:p>
              <a:p>
                <a:r>
                  <a:rPr lang="bg-BG" sz="1200" dirty="0" smtClean="0"/>
                  <a:t>Дървесина</a:t>
                </a:r>
              </a:p>
              <a:p>
                <a:r>
                  <a:rPr lang="bg-BG" sz="1200" dirty="0" smtClean="0"/>
                  <a:t>Гориво</a:t>
                </a:r>
                <a:endParaRPr lang="en-US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555776" y="1268760"/>
                <a:ext cx="1764196" cy="12961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Културни</a:t>
                </a:r>
              </a:p>
              <a:p>
                <a:pPr algn="ctr"/>
                <a:r>
                  <a:rPr lang="bg-BG" sz="1200" dirty="0" smtClean="0"/>
                  <a:t>Естетика</a:t>
                </a:r>
              </a:p>
              <a:p>
                <a:pPr algn="ctr"/>
                <a:r>
                  <a:rPr lang="bg-BG" sz="1200" dirty="0" smtClean="0"/>
                  <a:t>Духовно обогатяване</a:t>
                </a:r>
              </a:p>
              <a:p>
                <a:pPr algn="ctr"/>
                <a:r>
                  <a:rPr lang="bg-BG" sz="1200" dirty="0" smtClean="0"/>
                  <a:t>Познавателно развитие</a:t>
                </a:r>
              </a:p>
              <a:p>
                <a:pPr algn="ctr"/>
                <a:r>
                  <a:rPr lang="bg-BG" sz="1200" dirty="0" smtClean="0"/>
                  <a:t>Туризъм</a:t>
                </a:r>
                <a:endParaRPr lang="en-US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55577" y="3284984"/>
                <a:ext cx="1764196" cy="15121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Поддържащи</a:t>
                </a:r>
              </a:p>
              <a:p>
                <a:pPr algn="ctr"/>
                <a:r>
                  <a:rPr lang="bg-BG" sz="1200" dirty="0" smtClean="0"/>
                  <a:t>Кръговрат на биогенните вещества</a:t>
                </a:r>
              </a:p>
              <a:p>
                <a:pPr algn="ctr"/>
                <a:r>
                  <a:rPr lang="bg-BG" sz="1200" dirty="0" smtClean="0"/>
                  <a:t>Почвообразуване</a:t>
                </a:r>
              </a:p>
              <a:p>
                <a:pPr algn="ctr"/>
                <a:r>
                  <a:rPr lang="bg-BG" sz="1200" dirty="0" smtClean="0"/>
                  <a:t>Първична продукция</a:t>
                </a:r>
              </a:p>
              <a:p>
                <a:pPr algn="ctr"/>
                <a:r>
                  <a:rPr lang="bg-BG" sz="1200" dirty="0" smtClean="0"/>
                  <a:t>Фотосинтеза</a:t>
                </a:r>
                <a:endParaRPr lang="en-US" sz="11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699792" y="3284984"/>
                <a:ext cx="1615680" cy="15121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400" b="1" dirty="0" smtClean="0"/>
                  <a:t>Регулиращи</a:t>
                </a:r>
              </a:p>
              <a:p>
                <a:pPr algn="ctr"/>
                <a:r>
                  <a:rPr lang="bg-BG" sz="1200" dirty="0" smtClean="0"/>
                  <a:t>Качество на въздуха и </a:t>
                </a:r>
              </a:p>
              <a:p>
                <a:pPr algn="ctr"/>
                <a:r>
                  <a:rPr lang="bg-BG" sz="1200" dirty="0" smtClean="0"/>
                  <a:t>водата, Регулиране на ерозия, болести и наводнения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415650" y="5229200"/>
                <a:ext cx="2572786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Екосистемни услуги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ight Arrow 5"/>
            <p:cNvSpPr/>
            <p:nvPr/>
          </p:nvSpPr>
          <p:spPr>
            <a:xfrm>
              <a:off x="4499992" y="3212976"/>
              <a:ext cx="360040" cy="28803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60032" y="980728"/>
              <a:ext cx="3888432" cy="5040560"/>
              <a:chOff x="4860032" y="980728"/>
              <a:chExt cx="3888432" cy="50405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60032" y="980728"/>
                <a:ext cx="3888432" cy="50405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004048" y="1268760"/>
                <a:ext cx="1728192" cy="12961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Социални връзки</a:t>
                </a:r>
              </a:p>
              <a:p>
                <a:pPr algn="ctr"/>
                <a:r>
                  <a:rPr lang="bg-BG" sz="1200" dirty="0" smtClean="0"/>
                  <a:t>Социална сплотеност,</a:t>
                </a:r>
              </a:p>
              <a:p>
                <a:pPr algn="ctr"/>
                <a:r>
                  <a:rPr lang="bg-BG" sz="1200" dirty="0" smtClean="0"/>
                  <a:t>Взаимно уважение</a:t>
                </a:r>
              </a:p>
              <a:p>
                <a:pPr algn="ctr"/>
                <a:r>
                  <a:rPr lang="bg-BG" sz="1200" dirty="0" smtClean="0"/>
                  <a:t>Способност да помагаш</a:t>
                </a:r>
                <a:endParaRPr lang="en-US" sz="12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76056" y="2780928"/>
                <a:ext cx="1656184" cy="93610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Сигурност</a:t>
                </a:r>
              </a:p>
              <a:p>
                <a:pPr algn="ctr"/>
                <a:r>
                  <a:rPr lang="bg-BG" sz="1200" dirty="0" smtClean="0"/>
                  <a:t>Лична безопасност</a:t>
                </a:r>
              </a:p>
              <a:p>
                <a:pPr algn="ctr"/>
                <a:r>
                  <a:rPr lang="bg-BG" sz="1200" dirty="0" smtClean="0"/>
                  <a:t>Достъп до ресурси</a:t>
                </a:r>
                <a:endParaRPr lang="en-US" sz="12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076056" y="3933056"/>
                <a:ext cx="1656184" cy="108012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Всекидневна необходимост</a:t>
                </a:r>
              </a:p>
              <a:p>
                <a:pPr algn="ctr"/>
                <a:r>
                  <a:rPr lang="bg-BG" sz="1200" dirty="0" smtClean="0"/>
                  <a:t>Прехрана</a:t>
                </a:r>
              </a:p>
              <a:p>
                <a:pPr algn="ctr"/>
                <a:r>
                  <a:rPr lang="bg-BG" sz="1200" dirty="0" smtClean="0"/>
                  <a:t>Подслон</a:t>
                </a:r>
                <a:endParaRPr lang="en-US" sz="12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020272" y="1700808"/>
                <a:ext cx="1512168" cy="126014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Здраве</a:t>
                </a:r>
              </a:p>
              <a:p>
                <a:pPr algn="ctr"/>
                <a:r>
                  <a:rPr lang="bg-BG" sz="1200" dirty="0" smtClean="0"/>
                  <a:t>Сила,</a:t>
                </a:r>
              </a:p>
              <a:p>
                <a:pPr algn="ctr"/>
                <a:r>
                  <a:rPr lang="bg-BG" sz="1200" dirty="0" smtClean="0"/>
                  <a:t>Достъп до чист въздух и вода,</a:t>
                </a:r>
              </a:p>
              <a:p>
                <a:pPr algn="ctr"/>
                <a:r>
                  <a:rPr lang="bg-BG" sz="1200" dirty="0" smtClean="0"/>
                  <a:t>Благополучие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020272" y="3356992"/>
                <a:ext cx="1512168" cy="136815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200" b="1" dirty="0" smtClean="0"/>
                  <a:t>Свобода на избора</a:t>
                </a:r>
              </a:p>
              <a:p>
                <a:pPr algn="ctr"/>
                <a:r>
                  <a:rPr lang="bg-BG" sz="1200" dirty="0" smtClean="0"/>
                  <a:t>Възможност за постигане на индивидуални интереси</a:t>
                </a:r>
                <a:endParaRPr lang="en-US" sz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733879" y="5229200"/>
                <a:ext cx="2572786" cy="4572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600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Социално благополучие</a:t>
                </a:r>
                <a:endParaRPr lang="en-U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347864" y="5486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разбираме под екосистемни услуги?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91" y="404664"/>
            <a:ext cx="940433" cy="6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1717</Words>
  <Application>Microsoft Office PowerPoint</Application>
  <PresentationFormat>On-screen Show (4:3)</PresentationFormat>
  <Paragraphs>193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Концептуална рамка на модела     “Движещи сили – Натиск – Състояние – Въздействия - Отговори”     (ДНСВО)      Drivers – Pressures – State – Impact – Responses (DPSIR)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Kamburova</dc:creator>
  <cp:lastModifiedBy>Nevena Kamburova</cp:lastModifiedBy>
  <cp:revision>57</cp:revision>
  <dcterms:created xsi:type="dcterms:W3CDTF">2016-02-08T08:48:24Z</dcterms:created>
  <dcterms:modified xsi:type="dcterms:W3CDTF">2016-03-31T07:36:59Z</dcterms:modified>
</cp:coreProperties>
</file>