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77" r:id="rId3"/>
    <p:sldId id="276" r:id="rId4"/>
    <p:sldId id="279" r:id="rId5"/>
    <p:sldId id="280" r:id="rId6"/>
    <p:sldId id="290" r:id="rId7"/>
    <p:sldId id="283" r:id="rId8"/>
    <p:sldId id="281" r:id="rId9"/>
    <p:sldId id="291" r:id="rId10"/>
    <p:sldId id="289" r:id="rId11"/>
    <p:sldId id="288" r:id="rId12"/>
    <p:sldId id="284" r:id="rId13"/>
    <p:sldId id="286" r:id="rId14"/>
    <p:sldId id="287" r:id="rId15"/>
    <p:sldId id="292" r:id="rId16"/>
    <p:sldId id="278" r:id="rId17"/>
    <p:sldId id="257" r:id="rId1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9" autoAdjust="0"/>
    <p:restoredTop sz="94660"/>
  </p:normalViewPr>
  <p:slideViewPr>
    <p:cSldViewPr>
      <p:cViewPr varScale="1">
        <p:scale>
          <a:sx n="89" d="100"/>
          <a:sy n="89" d="100"/>
        </p:scale>
        <p:origin x="67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C891E97-7267-4B90-AC70-B3D6C4A349B7}" type="datetimeFigureOut">
              <a:rPr lang="fr-FR">
                <a:solidFill>
                  <a:prstClr val="black"/>
                </a:solidFill>
              </a:rPr>
              <a:pPr defTabSz="457200">
                <a:defRPr/>
              </a:pPr>
              <a:t>30/03/2016</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31A5490F-43D6-4496-A131-E4F9AEA79BA9}"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9212326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8C80451E-C596-4285-96E2-74CDC7B485EC}" type="datetimeFigureOut">
              <a:rPr lang="fr-FR">
                <a:solidFill>
                  <a:prstClr val="black"/>
                </a:solidFill>
              </a:rPr>
              <a:pPr defTabSz="457200">
                <a:defRPr/>
              </a:pPr>
              <a:t>30/03/2016</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135FD757-E6BF-41BD-8268-E025CBE93A17}"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15524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B466972C-2AA9-44DC-91D8-797F6F249D21}" type="datetimeFigureOut">
              <a:rPr lang="fr-FR">
                <a:solidFill>
                  <a:prstClr val="black"/>
                </a:solidFill>
              </a:rPr>
              <a:pPr defTabSz="457200">
                <a:defRPr/>
              </a:pPr>
              <a:t>30/03/2016</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B437C014-D915-4BDC-AA74-46F1B65BFE50}"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25333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CEFDF162-C735-4FCB-9BD7-E8237A5626E0}" type="datetimeFigureOut">
              <a:rPr lang="fr-FR">
                <a:solidFill>
                  <a:prstClr val="black"/>
                </a:solidFill>
              </a:rPr>
              <a:pPr defTabSz="457200">
                <a:defRPr/>
              </a:pPr>
              <a:t>30/03/2016</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C16F34A0-4F7F-4848-9DF2-228E3BB60414}"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3169829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6E52F10-139D-4952-A377-B7FF08224CB1}" type="datetimeFigureOut">
              <a:rPr lang="fr-FR">
                <a:solidFill>
                  <a:prstClr val="black"/>
                </a:solidFill>
              </a:rPr>
              <a:pPr defTabSz="457200">
                <a:defRPr/>
              </a:pPr>
              <a:t>30/03/2016</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13629D57-AEB7-4296-ABD0-C5CB0189DB2E}"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30048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86B3C866-2730-4B54-9B91-ED466502DB0E}" type="datetimeFigureOut">
              <a:rPr lang="fr-FR">
                <a:solidFill>
                  <a:prstClr val="black"/>
                </a:solidFill>
              </a:rPr>
              <a:pPr defTabSz="457200">
                <a:defRPr/>
              </a:pPr>
              <a:t>30/03/2016</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44356867-066C-4E78-8A82-CC2B71AF4BD7}"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02096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7EB609A-F07F-4465-BFB4-78287CAC0606}" type="datetimeFigureOut">
              <a:rPr lang="fr-FR">
                <a:solidFill>
                  <a:prstClr val="black"/>
                </a:solidFill>
              </a:rPr>
              <a:pPr defTabSz="457200">
                <a:defRPr/>
              </a:pPr>
              <a:t>30/03/2016</a:t>
            </a:fld>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B4699A08-7CC5-4E87-AE99-530AD361FF49}"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53156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5CEEA83-6938-47E7-B37D-E31CCB4E4613}" type="datetimeFigureOut">
              <a:rPr lang="fr-FR">
                <a:solidFill>
                  <a:prstClr val="black"/>
                </a:solidFill>
              </a:rPr>
              <a:pPr defTabSz="457200">
                <a:defRPr/>
              </a:pPr>
              <a:t>30/03/2016</a:t>
            </a:fld>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E7C8B6ED-A412-491B-AC03-CB8A5FAF05B9}"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05115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162D234-23A2-43C6-AEA3-FF9C32F4C0A6}" type="datetimeFigureOut">
              <a:rPr lang="fr-FR">
                <a:solidFill>
                  <a:prstClr val="black"/>
                </a:solidFill>
              </a:rPr>
              <a:pPr defTabSz="457200">
                <a:defRPr/>
              </a:pPr>
              <a:t>30/03/2016</a:t>
            </a:fld>
            <a:endParaRPr lang="fr-FR">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7220256-E0BE-4748-B626-158B7B203234}"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70520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9BA78708-BFAA-4DE0-AD29-9D0D54E73097}" type="datetimeFigureOut">
              <a:rPr lang="fr-FR">
                <a:solidFill>
                  <a:prstClr val="black"/>
                </a:solidFill>
              </a:rPr>
              <a:pPr defTabSz="457200">
                <a:defRPr/>
              </a:pPr>
              <a:t>30/03/2016</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66F5BBBA-CF90-4DAD-B69F-82EE7893F2EF}"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42666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DD53F33A-E5A5-44EC-BEFD-4BB6A8139C91}" type="datetimeFigureOut">
              <a:rPr lang="fr-FR">
                <a:solidFill>
                  <a:prstClr val="black"/>
                </a:solidFill>
              </a:rPr>
              <a:pPr defTabSz="457200">
                <a:defRPr/>
              </a:pPr>
              <a:t>30/03/2016</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6A6309B4-057B-471A-8EB1-ECB4F05BDBA9}"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5066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Image 1" descr="fond_carte.g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5922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natura2000.moew.government.bg/Home/Docume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47564" y="1484784"/>
            <a:ext cx="7848872" cy="1178937"/>
          </a:xfrm>
          <a:prstGeom prst="rect">
            <a:avLst/>
          </a:prstGeom>
          <a:effectLst>
            <a:outerShdw blurRad="76200" dir="13500000" sy="23000" kx="1200000" algn="br" rotWithShape="0">
              <a:prstClr val="black">
                <a:alpha val="20000"/>
              </a:prstClr>
            </a:outerShdw>
          </a:effectLst>
        </p:spPr>
        <p:txBody>
          <a:bodyPr anchor="ctr"/>
          <a:lstStyle/>
          <a:p>
            <a:pPr algn="ctr" defTabSz="457200" fontAlgn="base">
              <a:spcBef>
                <a:spcPct val="0"/>
              </a:spcBef>
              <a:spcAft>
                <a:spcPct val="0"/>
              </a:spcAft>
            </a:pPr>
            <a:r>
              <a:rPr lang="ru-RU" sz="3200" b="1" dirty="0">
                <a:solidFill>
                  <a:srgbClr val="9BBB59">
                    <a:lumMod val="75000"/>
                  </a:srgbClr>
                </a:solidFill>
                <a:latin typeface="Verdana" pitchFamily="34" charset="0"/>
              </a:rPr>
              <a:t>Методика за събиране и анализ на данни по проект </a:t>
            </a:r>
            <a:r>
              <a:rPr lang="fr-FR" sz="3200" b="1" dirty="0" smtClean="0">
                <a:solidFill>
                  <a:srgbClr val="9BBB59">
                    <a:lumMod val="75000"/>
                  </a:srgbClr>
                </a:solidFill>
                <a:latin typeface="Verdana" pitchFamily="34" charset="0"/>
              </a:rPr>
              <a:t>WEMA</a:t>
            </a:r>
            <a:endParaRPr lang="fr-FR" sz="3200" b="1" dirty="0">
              <a:solidFill>
                <a:srgbClr val="9BBB59">
                  <a:lumMod val="75000"/>
                </a:srgbClr>
              </a:solidFill>
              <a:latin typeface="Verdana" pitchFamily="34" charset="0"/>
            </a:endParaRPr>
          </a:p>
        </p:txBody>
      </p:sp>
      <p:sp>
        <p:nvSpPr>
          <p:cNvPr id="2" name="Titre 1"/>
          <p:cNvSpPr txBox="1">
            <a:spLocks/>
          </p:cNvSpPr>
          <p:nvPr/>
        </p:nvSpPr>
        <p:spPr>
          <a:xfrm>
            <a:off x="539552" y="4431977"/>
            <a:ext cx="8064896" cy="1949351"/>
          </a:xfrm>
          <a:prstGeom prst="rect">
            <a:avLst/>
          </a:prstGeom>
          <a:effectLst>
            <a:outerShdw blurRad="76200" dir="13500000" sy="23000" kx="1200000" algn="br" rotWithShape="0">
              <a:prstClr val="black">
                <a:alpha val="20000"/>
              </a:prstClr>
            </a:outerShdw>
          </a:effectLst>
        </p:spPr>
        <p:txBody>
          <a:bodyPr anchor="ctr"/>
          <a:lstStyle/>
          <a:p>
            <a:pPr>
              <a:spcAft>
                <a:spcPts val="600"/>
              </a:spcAft>
            </a:pPr>
            <a:r>
              <a:rPr lang="bg-BG" sz="1600" b="1" dirty="0">
                <a:solidFill>
                  <a:srgbClr val="77933C"/>
                </a:solidFill>
              </a:rPr>
              <a:t>ПРОГРАМА </a:t>
            </a:r>
            <a:r>
              <a:rPr lang="en-US" sz="1600" b="1" dirty="0" smtClean="0">
                <a:solidFill>
                  <a:srgbClr val="77933C"/>
                </a:solidFill>
              </a:rPr>
              <a:t>BG</a:t>
            </a:r>
            <a:r>
              <a:rPr lang="bg-BG" sz="1600" b="1" dirty="0" smtClean="0">
                <a:solidFill>
                  <a:srgbClr val="77933C"/>
                </a:solidFill>
              </a:rPr>
              <a:t>03  </a:t>
            </a:r>
            <a:r>
              <a:rPr lang="bg-BG" sz="1600" b="1" dirty="0">
                <a:solidFill>
                  <a:srgbClr val="77933C"/>
                </a:solidFill>
              </a:rPr>
              <a:t>БИОЛОГИЧНО РАЗНООБРАЗИЕ И </a:t>
            </a:r>
            <a:r>
              <a:rPr lang="bg-BG" sz="1600" b="1" dirty="0" smtClean="0">
                <a:solidFill>
                  <a:srgbClr val="77933C"/>
                </a:solidFill>
              </a:rPr>
              <a:t>ЕКОСИСТЕМНИ УСЛУГИ</a:t>
            </a:r>
            <a:endParaRPr lang="en-US" sz="1600" dirty="0">
              <a:solidFill>
                <a:srgbClr val="77933C"/>
              </a:solidFill>
            </a:endParaRPr>
          </a:p>
          <a:p>
            <a:pPr>
              <a:spcAft>
                <a:spcPts val="600"/>
              </a:spcAft>
            </a:pPr>
            <a:r>
              <a:rPr lang="bg-BG" b="1" dirty="0" smtClean="0">
                <a:solidFill>
                  <a:srgbClr val="77933C"/>
                </a:solidFill>
              </a:rPr>
              <a:t>на Финансовия механизъм на </a:t>
            </a:r>
          </a:p>
          <a:p>
            <a:pPr>
              <a:spcAft>
                <a:spcPts val="600"/>
              </a:spcAft>
            </a:pPr>
            <a:r>
              <a:rPr lang="bg-BG" b="1" dirty="0" smtClean="0">
                <a:solidFill>
                  <a:srgbClr val="77933C"/>
                </a:solidFill>
              </a:rPr>
              <a:t>Европейското икономическо пространство 2009-2014</a:t>
            </a:r>
          </a:p>
          <a:p>
            <a:pPr>
              <a:spcAft>
                <a:spcPts val="600"/>
              </a:spcAft>
            </a:pPr>
            <a:r>
              <a:rPr lang="bg-BG" b="1" dirty="0">
                <a:solidFill>
                  <a:srgbClr val="77933C"/>
                </a:solidFill>
              </a:rPr>
              <a:t>Договор № Д-33-86/27.08.2015 г.</a:t>
            </a:r>
            <a:endParaRPr lang="bg-BG" b="1" dirty="0" smtClean="0">
              <a:solidFill>
                <a:srgbClr val="77933C"/>
              </a:solidFill>
            </a:endParaRPr>
          </a:p>
          <a:p>
            <a:r>
              <a:rPr lang="bg-BG" b="1" dirty="0" smtClean="0">
                <a:solidFill>
                  <a:prstClr val="black"/>
                </a:solidFill>
              </a:rPr>
              <a:t>Програмен оператор</a:t>
            </a:r>
            <a:r>
              <a:rPr lang="en-US" b="1" dirty="0" smtClean="0">
                <a:solidFill>
                  <a:prstClr val="black"/>
                </a:solidFill>
              </a:rPr>
              <a:t>: </a:t>
            </a:r>
            <a:r>
              <a:rPr lang="bg-BG" b="1" dirty="0" smtClean="0">
                <a:solidFill>
                  <a:prstClr val="black"/>
                </a:solidFill>
              </a:rPr>
              <a:t>МОСВ	</a:t>
            </a:r>
            <a:r>
              <a:rPr lang="en-US" b="1" dirty="0">
                <a:solidFill>
                  <a:prstClr val="black"/>
                </a:solidFill>
              </a:rPr>
              <a:t> </a:t>
            </a:r>
            <a:r>
              <a:rPr lang="en-US" b="1" dirty="0" smtClean="0">
                <a:solidFill>
                  <a:prstClr val="black"/>
                </a:solidFill>
              </a:rPr>
              <a:t>http://www.BG03.moew.government.bg</a:t>
            </a:r>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9552" y="2812866"/>
            <a:ext cx="7776864" cy="400110"/>
          </a:xfrm>
          <a:prstGeom prst="rect">
            <a:avLst/>
          </a:prstGeom>
          <a:noFill/>
        </p:spPr>
        <p:txBody>
          <a:bodyPr wrap="square" rtlCol="0">
            <a:spAutoFit/>
          </a:bodyPr>
          <a:lstStyle/>
          <a:p>
            <a:pPr algn="ctr"/>
            <a:r>
              <a:rPr lang="bg-BG" sz="2000" b="1" i="1" dirty="0" smtClean="0">
                <a:solidFill>
                  <a:srgbClr val="77933C"/>
                </a:solidFill>
              </a:rPr>
              <a:t>Институт по биоразнообразие и екосистемни изследвания – БАН</a:t>
            </a:r>
            <a:endParaRPr lang="en-US" sz="2000" b="1" i="1" dirty="0">
              <a:solidFill>
                <a:srgbClr val="77933C"/>
              </a:solidFill>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TextBox 8"/>
          <p:cNvSpPr txBox="1"/>
          <p:nvPr/>
        </p:nvSpPr>
        <p:spPr>
          <a:xfrm>
            <a:off x="539552" y="3356992"/>
            <a:ext cx="7776864" cy="861774"/>
          </a:xfrm>
          <a:prstGeom prst="rect">
            <a:avLst/>
          </a:prstGeom>
          <a:noFill/>
        </p:spPr>
        <p:txBody>
          <a:bodyPr wrap="square" rtlCol="0">
            <a:spAutoFit/>
          </a:bodyPr>
          <a:lstStyle/>
          <a:p>
            <a:pPr algn="ctr"/>
            <a:r>
              <a:rPr lang="bg-BG" b="1" dirty="0" smtClean="0"/>
              <a:t>Валери Георгиев </a:t>
            </a:r>
          </a:p>
          <a:p>
            <a:pPr algn="ctr"/>
            <a:r>
              <a:rPr lang="bg-BG" sz="1600" b="1" dirty="0" smtClean="0"/>
              <a:t>Експерт растително разнообразие и ГИС</a:t>
            </a:r>
          </a:p>
          <a:p>
            <a:pPr algn="ctr"/>
            <a:r>
              <a:rPr lang="en-US" sz="1600" b="1" dirty="0" smtClean="0"/>
              <a:t>E-mail: Valeri.Georgiev@iber.bas.bg</a:t>
            </a:r>
            <a:endParaRPr lang="en-US" sz="1600" b="1" dirty="0"/>
          </a:p>
        </p:txBody>
      </p:sp>
    </p:spTree>
    <p:extLst>
      <p:ext uri="{BB962C8B-B14F-4D97-AF65-F5344CB8AC3E}">
        <p14:creationId xmlns:p14="http://schemas.microsoft.com/office/powerpoint/2010/main" val="2141158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395536" y="1556792"/>
            <a:ext cx="7904960" cy="400110"/>
          </a:xfrm>
          <a:prstGeom prst="rect">
            <a:avLst/>
          </a:prstGeom>
        </p:spPr>
        <p:txBody>
          <a:bodyPr wrap="square">
            <a:spAutoFit/>
          </a:bodyPr>
          <a:lstStyle/>
          <a:p>
            <a:r>
              <a:rPr lang="bg-BG" sz="2000" b="1" dirty="0" smtClean="0">
                <a:solidFill>
                  <a:schemeClr val="accent3">
                    <a:lumMod val="50000"/>
                  </a:schemeClr>
                </a:solidFill>
              </a:rPr>
              <a:t>Екосистеми от тип вътрешни влажни зони</a:t>
            </a:r>
            <a:r>
              <a:rPr lang="en-US" sz="2000" b="1" dirty="0" smtClean="0">
                <a:solidFill>
                  <a:schemeClr val="accent3">
                    <a:lumMod val="50000"/>
                  </a:schemeClr>
                </a:solidFill>
              </a:rPr>
              <a:t> </a:t>
            </a:r>
            <a:r>
              <a:rPr lang="bg-BG" sz="2000" b="1" dirty="0" smtClean="0">
                <a:solidFill>
                  <a:schemeClr val="accent3">
                    <a:lumMod val="50000"/>
                  </a:schemeClr>
                </a:solidFill>
              </a:rPr>
              <a:t>и мрежата Натура 2000</a:t>
            </a:r>
            <a:endParaRPr lang="en-US" sz="2000" dirty="0">
              <a:solidFill>
                <a:schemeClr val="accent3">
                  <a:lumMod val="50000"/>
                </a:schemeClr>
              </a:solidFill>
            </a:endParaRPr>
          </a:p>
        </p:txBody>
      </p:sp>
      <p:pic>
        <p:nvPicPr>
          <p:cNvPr id="4" name="Picture 3"/>
          <p:cNvPicPr>
            <a:picLocks noChangeAspect="1"/>
          </p:cNvPicPr>
          <p:nvPr/>
        </p:nvPicPr>
        <p:blipFill>
          <a:blip r:embed="rId4"/>
          <a:stretch>
            <a:fillRect/>
          </a:stretch>
        </p:blipFill>
        <p:spPr>
          <a:xfrm>
            <a:off x="611560" y="1932698"/>
            <a:ext cx="7920880" cy="4580678"/>
          </a:xfrm>
          <a:prstGeom prst="rect">
            <a:avLst/>
          </a:prstGeom>
        </p:spPr>
      </p:pic>
    </p:spTree>
    <p:extLst>
      <p:ext uri="{BB962C8B-B14F-4D97-AF65-F5344CB8AC3E}">
        <p14:creationId xmlns:p14="http://schemas.microsoft.com/office/powerpoint/2010/main" val="3116032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395536" y="1556792"/>
            <a:ext cx="7904960" cy="400110"/>
          </a:xfrm>
          <a:prstGeom prst="rect">
            <a:avLst/>
          </a:prstGeom>
        </p:spPr>
        <p:txBody>
          <a:bodyPr wrap="square">
            <a:spAutoFit/>
          </a:bodyPr>
          <a:lstStyle/>
          <a:p>
            <a:r>
              <a:rPr lang="bg-BG" sz="2000" b="1" dirty="0" smtClean="0">
                <a:solidFill>
                  <a:schemeClr val="accent3">
                    <a:lumMod val="50000"/>
                  </a:schemeClr>
                </a:solidFill>
              </a:rPr>
              <a:t>Екосистеми от тип вътрешни влажни зони</a:t>
            </a:r>
            <a:r>
              <a:rPr lang="en-US" sz="2000" b="1" dirty="0" smtClean="0">
                <a:solidFill>
                  <a:schemeClr val="accent3">
                    <a:lumMod val="50000"/>
                  </a:schemeClr>
                </a:solidFill>
              </a:rPr>
              <a:t> </a:t>
            </a:r>
            <a:r>
              <a:rPr lang="bg-BG" sz="2000" b="1" dirty="0" smtClean="0">
                <a:solidFill>
                  <a:schemeClr val="accent3">
                    <a:lumMod val="50000"/>
                  </a:schemeClr>
                </a:solidFill>
              </a:rPr>
              <a:t>и мрежата Натура 2000</a:t>
            </a:r>
            <a:endParaRPr lang="en-US" sz="2000" dirty="0">
              <a:solidFill>
                <a:schemeClr val="accent3">
                  <a:lumMod val="50000"/>
                </a:schemeClr>
              </a:solidFill>
            </a:endParaRPr>
          </a:p>
        </p:txBody>
      </p:sp>
      <p:pic>
        <p:nvPicPr>
          <p:cNvPr id="2" name="Picture 1"/>
          <p:cNvPicPr>
            <a:picLocks noChangeAspect="1"/>
          </p:cNvPicPr>
          <p:nvPr/>
        </p:nvPicPr>
        <p:blipFill>
          <a:blip r:embed="rId4"/>
          <a:stretch>
            <a:fillRect/>
          </a:stretch>
        </p:blipFill>
        <p:spPr>
          <a:xfrm>
            <a:off x="971600" y="1884351"/>
            <a:ext cx="7272808" cy="4640994"/>
          </a:xfrm>
          <a:prstGeom prst="rect">
            <a:avLst/>
          </a:prstGeom>
        </p:spPr>
      </p:pic>
    </p:spTree>
    <p:extLst>
      <p:ext uri="{BB962C8B-B14F-4D97-AF65-F5344CB8AC3E}">
        <p14:creationId xmlns:p14="http://schemas.microsoft.com/office/powerpoint/2010/main" val="2619033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251520" y="1628800"/>
            <a:ext cx="8748464" cy="400110"/>
          </a:xfrm>
          <a:prstGeom prst="rect">
            <a:avLst/>
          </a:prstGeom>
        </p:spPr>
        <p:txBody>
          <a:bodyPr wrap="square">
            <a:spAutoFit/>
          </a:bodyPr>
          <a:lstStyle/>
          <a:p>
            <a:r>
              <a:rPr lang="bg-BG" sz="2000" b="1" dirty="0" smtClean="0">
                <a:solidFill>
                  <a:schemeClr val="accent3">
                    <a:lumMod val="50000"/>
                  </a:schemeClr>
                </a:solidFill>
              </a:rPr>
              <a:t>Структура на базите данни за съхранение на информацията от картирането</a:t>
            </a:r>
            <a:endParaRPr lang="en-US" sz="2000" dirty="0">
              <a:solidFill>
                <a:schemeClr val="accent3">
                  <a:lumMod val="50000"/>
                </a:schemeClr>
              </a:solidFill>
            </a:endParaRPr>
          </a:p>
        </p:txBody>
      </p:sp>
      <p:sp>
        <p:nvSpPr>
          <p:cNvPr id="10" name="Rectangle 9"/>
          <p:cNvSpPr/>
          <p:nvPr/>
        </p:nvSpPr>
        <p:spPr>
          <a:xfrm>
            <a:off x="399040" y="1988840"/>
            <a:ext cx="8205408" cy="1477328"/>
          </a:xfrm>
          <a:prstGeom prst="rect">
            <a:avLst/>
          </a:prstGeom>
          <a:solidFill>
            <a:schemeClr val="bg1">
              <a:lumMod val="85000"/>
            </a:schemeClr>
          </a:solidFill>
        </p:spPr>
        <p:txBody>
          <a:bodyPr wrap="square">
            <a:spAutoFit/>
          </a:bodyPr>
          <a:lstStyle/>
          <a:p>
            <a:r>
              <a:rPr lang="bg-BG" dirty="0">
                <a:latin typeface="Times New Roman" panose="02020603050405020304" pitchFamily="18" charset="0"/>
                <a:cs typeface="Times New Roman" panose="02020603050405020304" pitchFamily="18" charset="0"/>
              </a:rPr>
              <a:t>Трябва да бъдат създадени три бази данни</a:t>
            </a:r>
            <a:r>
              <a:rPr lang="en-US" dirty="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за екосистемите, за състоянието им и за предоставяните екосистемни услуги. Схемите </a:t>
            </a:r>
            <a:r>
              <a:rPr lang="bg-BG" dirty="0" smtClean="0">
                <a:latin typeface="Times New Roman" panose="02020603050405020304" pitchFamily="18" charset="0"/>
                <a:cs typeface="Times New Roman" panose="02020603050405020304" pitchFamily="18" charset="0"/>
              </a:rPr>
              <a:t>на базите данни </a:t>
            </a:r>
            <a:r>
              <a:rPr lang="bg-BG" dirty="0" smtClean="0">
                <a:latin typeface="Times New Roman" panose="02020603050405020304" pitchFamily="18" charset="0"/>
                <a:cs typeface="Times New Roman" panose="02020603050405020304" pitchFamily="18" charset="0"/>
              </a:rPr>
              <a:t>са </a:t>
            </a:r>
            <a:r>
              <a:rPr lang="bg-BG" dirty="0" smtClean="0">
                <a:latin typeface="Times New Roman" panose="02020603050405020304" pitchFamily="18" charset="0"/>
                <a:cs typeface="Times New Roman" panose="02020603050405020304" pitchFamily="18" charset="0"/>
              </a:rPr>
              <a:t>дадени в разработената Национална методика и трябва да бъдат следвани от всички проекти за картиране на </a:t>
            </a:r>
            <a:r>
              <a:rPr lang="bg-BG" dirty="0" err="1" smtClean="0">
                <a:latin typeface="Times New Roman" panose="02020603050405020304" pitchFamily="18" charset="0"/>
                <a:cs typeface="Times New Roman" panose="02020603050405020304" pitchFamily="18" charset="0"/>
              </a:rPr>
              <a:t>екосистемните</a:t>
            </a:r>
            <a:r>
              <a:rPr lang="bg-BG" dirty="0" smtClean="0">
                <a:latin typeface="Times New Roman" panose="02020603050405020304" pitchFamily="18" charset="0"/>
                <a:cs typeface="Times New Roman" panose="02020603050405020304" pitchFamily="18" charset="0"/>
              </a:rPr>
              <a:t> услуги. </a:t>
            </a:r>
            <a:r>
              <a:rPr lang="bg-BG" dirty="0" smtClean="0">
                <a:latin typeface="Times New Roman" panose="02020603050405020304" pitchFamily="18" charset="0"/>
                <a:cs typeface="Times New Roman" panose="02020603050405020304" pitchFamily="18" charset="0"/>
              </a:rPr>
              <a:t>Структурата </a:t>
            </a:r>
            <a:r>
              <a:rPr lang="bg-BG" dirty="0" smtClean="0">
                <a:latin typeface="Times New Roman" panose="02020603050405020304" pitchFamily="18" charset="0"/>
                <a:cs typeface="Times New Roman" panose="02020603050405020304" pitchFamily="18" charset="0"/>
              </a:rPr>
              <a:t>на няколко таблици изглежда например така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2" name="Picture 2" descr="Schema_ES_Ty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3425420"/>
            <a:ext cx="8867296" cy="310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006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395536" y="1772816"/>
            <a:ext cx="7056784" cy="400110"/>
          </a:xfrm>
          <a:prstGeom prst="rect">
            <a:avLst/>
          </a:prstGeom>
        </p:spPr>
        <p:txBody>
          <a:bodyPr wrap="square">
            <a:spAutoFit/>
          </a:bodyPr>
          <a:lstStyle/>
          <a:p>
            <a:r>
              <a:rPr lang="bg-BG" sz="2000" b="1" dirty="0" smtClean="0">
                <a:solidFill>
                  <a:schemeClr val="accent3">
                    <a:lumMod val="50000"/>
                  </a:schemeClr>
                </a:solidFill>
              </a:rPr>
              <a:t>Бази данни за съхранение на информацията от картирането</a:t>
            </a:r>
            <a:endParaRPr lang="en-US" sz="2000" dirty="0">
              <a:solidFill>
                <a:schemeClr val="accent3">
                  <a:lumMod val="50000"/>
                </a:schemeClr>
              </a:solidFill>
            </a:endParaRPr>
          </a:p>
        </p:txBody>
      </p:sp>
      <p:sp>
        <p:nvSpPr>
          <p:cNvPr id="10" name="Rectangle 9"/>
          <p:cNvSpPr/>
          <p:nvPr/>
        </p:nvSpPr>
        <p:spPr>
          <a:xfrm>
            <a:off x="392477" y="2260755"/>
            <a:ext cx="8205408" cy="369332"/>
          </a:xfrm>
          <a:prstGeom prst="rect">
            <a:avLst/>
          </a:prstGeom>
          <a:solidFill>
            <a:schemeClr val="bg1">
              <a:lumMod val="85000"/>
            </a:schemeClr>
          </a:solidFill>
        </p:spPr>
        <p:txBody>
          <a:bodyPr wrap="square">
            <a:spAutoFit/>
          </a:bodyPr>
          <a:lstStyle/>
          <a:p>
            <a:r>
              <a:rPr lang="bg-BG" dirty="0" smtClean="0">
                <a:latin typeface="Times New Roman" panose="02020603050405020304" pitchFamily="18" charset="0"/>
                <a:cs typeface="Times New Roman" panose="02020603050405020304" pitchFamily="18" charset="0"/>
              </a:rPr>
              <a:t>Част от индикаторите, които </a:t>
            </a:r>
            <a:r>
              <a:rPr lang="bg-BG" dirty="0">
                <a:latin typeface="Times New Roman" panose="02020603050405020304" pitchFamily="18" charset="0"/>
                <a:cs typeface="Times New Roman" panose="02020603050405020304" pitchFamily="18" charset="0"/>
              </a:rPr>
              <a:t>ще бъдат </a:t>
            </a:r>
            <a:r>
              <a:rPr lang="bg-BG" dirty="0" smtClean="0">
                <a:latin typeface="Times New Roman" panose="02020603050405020304" pitchFamily="18" charset="0"/>
                <a:cs typeface="Times New Roman" panose="02020603050405020304" pitchFamily="18" charset="0"/>
              </a:rPr>
              <a:t>оценявани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0" y="2852937"/>
            <a:ext cx="9144000" cy="3186808"/>
          </a:xfrm>
          <a:prstGeom prst="rect">
            <a:avLst/>
          </a:prstGeom>
        </p:spPr>
      </p:pic>
    </p:spTree>
    <p:extLst>
      <p:ext uri="{BB962C8B-B14F-4D97-AF65-F5344CB8AC3E}">
        <p14:creationId xmlns:p14="http://schemas.microsoft.com/office/powerpoint/2010/main" val="3735470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323528" y="1628800"/>
            <a:ext cx="7056784" cy="400110"/>
          </a:xfrm>
          <a:prstGeom prst="rect">
            <a:avLst/>
          </a:prstGeom>
        </p:spPr>
        <p:txBody>
          <a:bodyPr wrap="square">
            <a:spAutoFit/>
          </a:bodyPr>
          <a:lstStyle/>
          <a:p>
            <a:r>
              <a:rPr lang="bg-BG" sz="2000" b="1" dirty="0" smtClean="0">
                <a:solidFill>
                  <a:schemeClr val="accent3">
                    <a:lumMod val="50000"/>
                  </a:schemeClr>
                </a:solidFill>
              </a:rPr>
              <a:t>Цифрови карти на типовете екосистеми</a:t>
            </a:r>
            <a:endParaRPr lang="en-US" sz="2000" dirty="0">
              <a:solidFill>
                <a:schemeClr val="accent3">
                  <a:lumMod val="50000"/>
                </a:schemeClr>
              </a:solidFill>
            </a:endParaRPr>
          </a:p>
        </p:txBody>
      </p:sp>
      <p:sp>
        <p:nvSpPr>
          <p:cNvPr id="10" name="Rectangle 9"/>
          <p:cNvSpPr/>
          <p:nvPr/>
        </p:nvSpPr>
        <p:spPr>
          <a:xfrm>
            <a:off x="323528" y="2136338"/>
            <a:ext cx="2317603" cy="4247317"/>
          </a:xfrm>
          <a:prstGeom prst="rect">
            <a:avLst/>
          </a:prstGeom>
          <a:solidFill>
            <a:schemeClr val="bg1">
              <a:lumMod val="85000"/>
            </a:schemeClr>
          </a:solidFill>
        </p:spPr>
        <p:txBody>
          <a:bodyPr wrap="square">
            <a:spAutoFit/>
          </a:bodyPr>
          <a:lstStyle/>
          <a:p>
            <a:r>
              <a:rPr lang="ru-RU" dirty="0">
                <a:latin typeface="Times New Roman" panose="02020603050405020304" pitchFamily="18" charset="0"/>
                <a:cs typeface="Times New Roman" panose="02020603050405020304" pitchFamily="18" charset="0"/>
              </a:rPr>
              <a:t>За всяка екосистема от ниво 2 ще бъдат изготвени цифрови карти в мащаб 1:125 000. Всяка карта ще съдържа една клетка от 50-километровия EEA грид за </a:t>
            </a:r>
            <a:r>
              <a:rPr lang="ru-RU" dirty="0" smtClean="0">
                <a:latin typeface="Times New Roman" panose="02020603050405020304" pitchFamily="18" charset="0"/>
                <a:cs typeface="Times New Roman" panose="02020603050405020304" pitchFamily="18" charset="0"/>
              </a:rPr>
              <a:t>България.</a:t>
            </a:r>
          </a:p>
          <a:p>
            <a:r>
              <a:rPr lang="ru-RU" dirty="0" smtClean="0">
                <a:latin typeface="Times New Roman" panose="02020603050405020304" pitchFamily="18" charset="0"/>
                <a:cs typeface="Times New Roman" panose="02020603050405020304" pitchFamily="18" charset="0"/>
              </a:rPr>
              <a:t>Подобни карти ще бъдат изготвени също за </a:t>
            </a:r>
            <a:r>
              <a:rPr lang="ru-RU" b="1" dirty="0" smtClean="0">
                <a:latin typeface="Times New Roman" panose="02020603050405020304" pitchFamily="18" charset="0"/>
                <a:cs typeface="Times New Roman" panose="02020603050405020304" pitchFamily="18" charset="0"/>
              </a:rPr>
              <a:t>състоянието</a:t>
            </a:r>
            <a:r>
              <a:rPr lang="ru-RU" dirty="0" smtClean="0">
                <a:latin typeface="Times New Roman" panose="02020603050405020304" pitchFamily="18" charset="0"/>
                <a:cs typeface="Times New Roman" panose="02020603050405020304" pitchFamily="18" charset="0"/>
              </a:rPr>
              <a:t> и за предоставяните </a:t>
            </a:r>
            <a:r>
              <a:rPr lang="ru-RU" b="1" dirty="0" smtClean="0">
                <a:latin typeface="Times New Roman" panose="02020603050405020304" pitchFamily="18" charset="0"/>
                <a:cs typeface="Times New Roman" panose="02020603050405020304" pitchFamily="18" charset="0"/>
              </a:rPr>
              <a:t>услуги от екосистемите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632912" y="2028910"/>
            <a:ext cx="6331576" cy="4338217"/>
          </a:xfrm>
          <a:prstGeom prst="rect">
            <a:avLst/>
          </a:prstGeom>
        </p:spPr>
      </p:pic>
    </p:spTree>
    <p:extLst>
      <p:ext uri="{BB962C8B-B14F-4D97-AF65-F5344CB8AC3E}">
        <p14:creationId xmlns:p14="http://schemas.microsoft.com/office/powerpoint/2010/main" val="2551487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323528" y="1628800"/>
            <a:ext cx="7056784" cy="400110"/>
          </a:xfrm>
          <a:prstGeom prst="rect">
            <a:avLst/>
          </a:prstGeom>
        </p:spPr>
        <p:txBody>
          <a:bodyPr wrap="square">
            <a:spAutoFit/>
          </a:bodyPr>
          <a:lstStyle/>
          <a:p>
            <a:r>
              <a:rPr lang="bg-BG" sz="2000" b="1" dirty="0" smtClean="0">
                <a:solidFill>
                  <a:schemeClr val="accent3">
                    <a:lumMod val="50000"/>
                  </a:schemeClr>
                </a:solidFill>
              </a:rPr>
              <a:t>Публичност на резултатите</a:t>
            </a:r>
            <a:endParaRPr lang="en-US" sz="2000" dirty="0">
              <a:solidFill>
                <a:schemeClr val="accent3">
                  <a:lumMod val="50000"/>
                </a:schemeClr>
              </a:solidFill>
            </a:endParaRPr>
          </a:p>
        </p:txBody>
      </p:sp>
      <p:sp>
        <p:nvSpPr>
          <p:cNvPr id="10" name="Rectangle 9"/>
          <p:cNvSpPr/>
          <p:nvPr/>
        </p:nvSpPr>
        <p:spPr>
          <a:xfrm>
            <a:off x="323528" y="2136339"/>
            <a:ext cx="8568952" cy="2308324"/>
          </a:xfrm>
          <a:prstGeom prst="rect">
            <a:avLst/>
          </a:prstGeom>
          <a:solidFill>
            <a:schemeClr val="bg1">
              <a:lumMod val="85000"/>
            </a:schemeClr>
          </a:solidFill>
        </p:spPr>
        <p:txBody>
          <a:bodyPr wrap="square">
            <a:spAutoFit/>
          </a:bodyPr>
          <a:lstStyle/>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Съобщения в печатните </a:t>
            </a:r>
            <a:r>
              <a:rPr lang="ru-RU" dirty="0" smtClean="0">
                <a:latin typeface="Times New Roman" panose="02020603050405020304" pitchFamily="18" charset="0"/>
                <a:cs typeface="Times New Roman" panose="02020603050405020304" pitchFamily="18" charset="0"/>
              </a:rPr>
              <a:t>медии</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Пресконференция за целите и резулттите от </a:t>
            </a:r>
            <a:r>
              <a:rPr lang="ru-RU" dirty="0" smtClean="0">
                <a:latin typeface="Times New Roman" panose="02020603050405020304" pitchFamily="18" charset="0"/>
                <a:cs typeface="Times New Roman" panose="02020603050405020304" pitchFamily="18" charset="0"/>
              </a:rPr>
              <a:t>проекта</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Издаване на книга с резултатите от </a:t>
            </a:r>
            <a:r>
              <a:rPr lang="ru-RU" dirty="0" smtClean="0">
                <a:latin typeface="Times New Roman" panose="02020603050405020304" pitchFamily="18" charset="0"/>
                <a:cs typeface="Times New Roman" panose="02020603050405020304" pitchFamily="18" charset="0"/>
              </a:rPr>
              <a:t>проекта</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Провеждане на семинари за екосистемните услуги на екосистемите от тип вътрешни влажни </a:t>
            </a:r>
            <a:r>
              <a:rPr lang="ru-RU" dirty="0" smtClean="0">
                <a:latin typeface="Times New Roman" panose="02020603050405020304" pitchFamily="18" charset="0"/>
                <a:cs typeface="Times New Roman" panose="02020603050405020304" pitchFamily="18" charset="0"/>
              </a:rPr>
              <a:t>зони</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350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10" name="Rectangle 9"/>
          <p:cNvSpPr/>
          <p:nvPr/>
        </p:nvSpPr>
        <p:spPr>
          <a:xfrm>
            <a:off x="395536" y="1722064"/>
            <a:ext cx="8352928" cy="400110"/>
          </a:xfrm>
          <a:prstGeom prst="rect">
            <a:avLst/>
          </a:prstGeom>
        </p:spPr>
        <p:txBody>
          <a:bodyPr wrap="square">
            <a:spAutoFit/>
          </a:bodyPr>
          <a:lstStyle/>
          <a:p>
            <a:pPr>
              <a:spcAft>
                <a:spcPts val="600"/>
              </a:spcAft>
            </a:pPr>
            <a:r>
              <a:rPr lang="bg-BG" sz="2000" b="1" dirty="0">
                <a:solidFill>
                  <a:srgbClr val="77933C"/>
                </a:solidFill>
              </a:rPr>
              <a:t>ПРОГРАМА </a:t>
            </a:r>
            <a:r>
              <a:rPr lang="en-US" sz="2000" b="1" dirty="0" smtClean="0">
                <a:solidFill>
                  <a:srgbClr val="77933C"/>
                </a:solidFill>
              </a:rPr>
              <a:t>BG</a:t>
            </a:r>
            <a:r>
              <a:rPr lang="bg-BG" sz="2000" b="1" dirty="0" smtClean="0">
                <a:solidFill>
                  <a:srgbClr val="77933C"/>
                </a:solidFill>
              </a:rPr>
              <a:t>03  </a:t>
            </a:r>
            <a:r>
              <a:rPr lang="bg-BG" sz="2000" b="1" dirty="0">
                <a:solidFill>
                  <a:srgbClr val="77933C"/>
                </a:solidFill>
              </a:rPr>
              <a:t>БИОЛОГИЧНО РАЗНООБРАЗИЕ И ЕКОСИСТЕМНИ УСЛУГИ</a:t>
            </a:r>
            <a:endParaRPr lang="en-US" sz="2000" dirty="0">
              <a:solidFill>
                <a:srgbClr val="77933C"/>
              </a:solidFill>
            </a:endParaRPr>
          </a:p>
        </p:txBody>
      </p:sp>
      <p:sp>
        <p:nvSpPr>
          <p:cNvPr id="9" name="Rectangle 8"/>
          <p:cNvSpPr/>
          <p:nvPr/>
        </p:nvSpPr>
        <p:spPr>
          <a:xfrm>
            <a:off x="627480" y="2276872"/>
            <a:ext cx="7904960" cy="1815882"/>
          </a:xfrm>
          <a:prstGeom prst="rect">
            <a:avLst/>
          </a:prstGeom>
          <a:solidFill>
            <a:schemeClr val="bg1">
              <a:lumMod val="85000"/>
            </a:schemeClr>
          </a:solid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Това представяне е създадено в рамките на проект </a:t>
            </a:r>
            <a:r>
              <a:rPr lang="ru-RU" sz="1600" dirty="0" smtClean="0">
                <a:latin typeface="Times New Roman" panose="02020603050405020304" pitchFamily="18" charset="0"/>
                <a:cs typeface="Times New Roman" panose="02020603050405020304" pitchFamily="18" charset="0"/>
              </a:rPr>
              <a:t>„Картиране </a:t>
            </a:r>
            <a:r>
              <a:rPr lang="ru-RU" sz="1600" dirty="0">
                <a:latin typeface="Times New Roman" panose="02020603050405020304" pitchFamily="18" charset="0"/>
                <a:cs typeface="Times New Roman" panose="02020603050405020304" pitchFamily="18" charset="0"/>
              </a:rPr>
              <a:t>и оценка на екосистемните услуги във влажните зони на България (WEMA</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който се финансира от </a:t>
            </a:r>
            <a:r>
              <a:rPr lang="ru-RU" sz="1600" dirty="0" smtClean="0">
                <a:latin typeface="Times New Roman" panose="02020603050405020304" pitchFamily="18" charset="0"/>
                <a:cs typeface="Times New Roman" panose="02020603050405020304" pitchFamily="18" charset="0"/>
              </a:rPr>
              <a:t>Програма </a:t>
            </a:r>
            <a:r>
              <a:rPr lang="ru-RU" sz="1600" dirty="0">
                <a:latin typeface="Times New Roman" panose="02020603050405020304" pitchFamily="18" charset="0"/>
                <a:cs typeface="Times New Roman" panose="02020603050405020304" pitchFamily="18" charset="0"/>
              </a:rPr>
              <a:t>BG03 в България по Финансовия механизъм на Европейското икономическо пространство 2009-2014 г. Цялата отговорност за съдържанието се носи от ИБЕИ-БАН и при никакви обстоятелства не може да се приема, че този документ отразява официалното становище на Финансовия механизъм на Европейското икономическо пространство и Оператора на Програмата </a:t>
            </a:r>
            <a:r>
              <a:rPr lang="en-US"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Министерство на околната среда и водите.</a:t>
            </a:r>
            <a:endParaRPr lang="bg-BG" sz="1600"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627480" y="4437112"/>
            <a:ext cx="7904960" cy="2062103"/>
          </a:xfrm>
          <a:prstGeom prst="rect">
            <a:avLst/>
          </a:prstGeom>
          <a:solidFill>
            <a:schemeClr val="bg1">
              <a:lumMod val="85000"/>
            </a:schemeClr>
          </a:solid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This presentation is created in the course of the Wetland Ecosystem Services Mapping and Assessment in Bulgaria (WEMA) project with the financial support of the BG03 Biodiversity and Ecosystem Services </a:t>
            </a:r>
            <a:r>
              <a:rPr lang="en-US" sz="1600" dirty="0" err="1">
                <a:latin typeface="Times New Roman" panose="02020603050405020304" pitchFamily="18" charset="0"/>
                <a:cs typeface="Times New Roman" panose="02020603050405020304" pitchFamily="18" charset="0"/>
              </a:rPr>
              <a:t>programme</a:t>
            </a:r>
            <a:r>
              <a:rPr lang="en-US" sz="1600" dirty="0">
                <a:latin typeface="Times New Roman" panose="02020603050405020304" pitchFamily="18" charset="0"/>
                <a:cs typeface="Times New Roman" panose="02020603050405020304" pitchFamily="18" charset="0"/>
              </a:rPr>
              <a:t> under the Financial Mechanism of the European Economic Area. The responsibility for content expressed in the presentation rests solely with the Institute of Biodiversity and Ecosystem Research at the Bulgarian Academy of Sciences and the presentation shall in no circumstances constitute an official opinion of the Financial Mechanism of the European Economic Area and the Operator of the </a:t>
            </a:r>
            <a:r>
              <a:rPr lang="en-US" sz="1600" dirty="0" err="1">
                <a:latin typeface="Times New Roman" panose="02020603050405020304" pitchFamily="18" charset="0"/>
                <a:cs typeface="Times New Roman" panose="02020603050405020304" pitchFamily="18" charset="0"/>
              </a:rPr>
              <a:t>Programme</a:t>
            </a:r>
            <a:r>
              <a:rPr lang="en-US" sz="1600" dirty="0">
                <a:latin typeface="Times New Roman" panose="02020603050405020304" pitchFamily="18" charset="0"/>
                <a:cs typeface="Times New Roman" panose="02020603050405020304" pitchFamily="18" charset="0"/>
              </a:rPr>
              <a:t> – Ministry of the Environment and </a:t>
            </a:r>
            <a:r>
              <a:rPr lang="en-US" sz="1600" dirty="0" smtClean="0">
                <a:latin typeface="Times New Roman" panose="02020603050405020304" pitchFamily="18" charset="0"/>
                <a:cs typeface="Times New Roman" panose="02020603050405020304" pitchFamily="18" charset="0"/>
              </a:rPr>
              <a:t>Water</a:t>
            </a:r>
            <a:r>
              <a:rPr lang="bg-BG" sz="1600" dirty="0">
                <a:latin typeface="Times New Roman" panose="02020603050405020304" pitchFamily="18" charset="0"/>
                <a:cs typeface="Times New Roman" panose="02020603050405020304" pitchFamily="18" charset="0"/>
              </a:rPr>
              <a:t>.</a:t>
            </a:r>
            <a:endParaRPr lang="bg-BG" sz="1600" dirty="0" smtClean="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323528" y="4221088"/>
            <a:ext cx="2016224" cy="0"/>
          </a:xfrm>
          <a:prstGeom prst="line">
            <a:avLst/>
          </a:prstGeom>
          <a:ln w="38100">
            <a:solidFill>
              <a:srgbClr val="77933C"/>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915816" y="4067780"/>
            <a:ext cx="4088812" cy="369332"/>
          </a:xfrm>
          <a:prstGeom prst="rect">
            <a:avLst/>
          </a:prstGeom>
        </p:spPr>
        <p:txBody>
          <a:bodyPr wrap="none">
            <a:spAutoFit/>
          </a:bodyPr>
          <a:lstStyle/>
          <a:p>
            <a:r>
              <a:rPr lang="en-US" b="1" dirty="0">
                <a:solidFill>
                  <a:prstClr val="black"/>
                </a:solidFill>
              </a:rPr>
              <a:t>http://www.BG03.moew.government.bg</a:t>
            </a:r>
            <a:endParaRPr lang="en-US" dirty="0"/>
          </a:p>
        </p:txBody>
      </p:sp>
    </p:spTree>
    <p:extLst>
      <p:ext uri="{BB962C8B-B14F-4D97-AF65-F5344CB8AC3E}">
        <p14:creationId xmlns:p14="http://schemas.microsoft.com/office/powerpoint/2010/main" val="802262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47564" y="1723397"/>
            <a:ext cx="7848872" cy="985523"/>
          </a:xfrm>
          <a:prstGeom prst="rect">
            <a:avLst/>
          </a:prstGeom>
          <a:effectLst>
            <a:outerShdw blurRad="76200" dir="13500000" sy="23000" kx="1200000" algn="br" rotWithShape="0">
              <a:prstClr val="black">
                <a:alpha val="20000"/>
              </a:prstClr>
            </a:outerShdw>
          </a:effectLst>
        </p:spPr>
        <p:txBody>
          <a:bodyPr anchor="ctr"/>
          <a:lstStyle/>
          <a:p>
            <a:pPr algn="ctr" defTabSz="457200" fontAlgn="base">
              <a:spcBef>
                <a:spcPct val="0"/>
              </a:spcBef>
              <a:spcAft>
                <a:spcPct val="0"/>
              </a:spcAft>
            </a:pPr>
            <a:r>
              <a:rPr lang="bg-BG" sz="3200" b="1" dirty="0" smtClean="0">
                <a:solidFill>
                  <a:srgbClr val="9BBB59">
                    <a:lumMod val="75000"/>
                  </a:srgbClr>
                </a:solidFill>
                <a:latin typeface="Verdana" pitchFamily="34" charset="0"/>
              </a:rPr>
              <a:t>Благодаря за вниманието!</a:t>
            </a:r>
            <a:endParaRPr lang="fr-FR" sz="3200" b="1" dirty="0">
              <a:solidFill>
                <a:srgbClr val="9BBB59">
                  <a:lumMod val="75000"/>
                </a:srgbClr>
              </a:solidFill>
              <a:latin typeface="Verdana" pitchFamily="34" charset="0"/>
            </a:endParaRPr>
          </a:p>
        </p:txBody>
      </p:sp>
      <p:sp>
        <p:nvSpPr>
          <p:cNvPr id="2" name="Titre 1"/>
          <p:cNvSpPr txBox="1">
            <a:spLocks/>
          </p:cNvSpPr>
          <p:nvPr/>
        </p:nvSpPr>
        <p:spPr>
          <a:xfrm>
            <a:off x="539552" y="4503985"/>
            <a:ext cx="8064896" cy="1949351"/>
          </a:xfrm>
          <a:prstGeom prst="rect">
            <a:avLst/>
          </a:prstGeom>
          <a:effectLst>
            <a:outerShdw blurRad="76200" dir="13500000" sy="23000" kx="1200000" algn="br" rotWithShape="0">
              <a:prstClr val="black">
                <a:alpha val="20000"/>
              </a:prstClr>
            </a:outerShdw>
          </a:effectLst>
        </p:spPr>
        <p:txBody>
          <a:bodyPr anchor="ctr"/>
          <a:lstStyle/>
          <a:p>
            <a:pPr>
              <a:spcAft>
                <a:spcPts val="600"/>
              </a:spcAft>
            </a:pPr>
            <a:r>
              <a:rPr lang="bg-BG" sz="1600" b="1" dirty="0">
                <a:solidFill>
                  <a:srgbClr val="77933C"/>
                </a:solidFill>
              </a:rPr>
              <a:t>ПРОГРАМА </a:t>
            </a:r>
            <a:r>
              <a:rPr lang="en-US" sz="1600" b="1" dirty="0" smtClean="0">
                <a:solidFill>
                  <a:srgbClr val="77933C"/>
                </a:solidFill>
              </a:rPr>
              <a:t>BG</a:t>
            </a:r>
            <a:r>
              <a:rPr lang="bg-BG" sz="1600" b="1" dirty="0" smtClean="0">
                <a:solidFill>
                  <a:srgbClr val="77933C"/>
                </a:solidFill>
              </a:rPr>
              <a:t>03  </a:t>
            </a:r>
            <a:r>
              <a:rPr lang="bg-BG" sz="1600" b="1" dirty="0">
                <a:solidFill>
                  <a:srgbClr val="77933C"/>
                </a:solidFill>
              </a:rPr>
              <a:t>БИОЛОГИЧНО РАЗНООБРАЗИЕ И </a:t>
            </a:r>
            <a:r>
              <a:rPr lang="bg-BG" sz="1600" b="1" dirty="0" smtClean="0">
                <a:solidFill>
                  <a:srgbClr val="77933C"/>
                </a:solidFill>
              </a:rPr>
              <a:t>ЕКОСИСТЕМНИ УСЛУГИ</a:t>
            </a:r>
            <a:endParaRPr lang="en-US" sz="1600" dirty="0">
              <a:solidFill>
                <a:srgbClr val="77933C"/>
              </a:solidFill>
            </a:endParaRPr>
          </a:p>
          <a:p>
            <a:pPr>
              <a:spcAft>
                <a:spcPts val="600"/>
              </a:spcAft>
            </a:pPr>
            <a:r>
              <a:rPr lang="bg-BG" b="1" dirty="0" smtClean="0">
                <a:solidFill>
                  <a:srgbClr val="77933C"/>
                </a:solidFill>
              </a:rPr>
              <a:t>на Финансовия механизъм на </a:t>
            </a:r>
          </a:p>
          <a:p>
            <a:pPr>
              <a:spcAft>
                <a:spcPts val="600"/>
              </a:spcAft>
            </a:pPr>
            <a:r>
              <a:rPr lang="bg-BG" b="1" dirty="0" smtClean="0">
                <a:solidFill>
                  <a:srgbClr val="77933C"/>
                </a:solidFill>
              </a:rPr>
              <a:t>Европейското икономическо пространство 2009-2014</a:t>
            </a:r>
          </a:p>
          <a:p>
            <a:pPr>
              <a:spcAft>
                <a:spcPts val="600"/>
              </a:spcAft>
            </a:pPr>
            <a:r>
              <a:rPr lang="bg-BG" b="1" dirty="0">
                <a:solidFill>
                  <a:srgbClr val="77933C"/>
                </a:solidFill>
              </a:rPr>
              <a:t>Договор № Д-33-86/27.08.2015 г.</a:t>
            </a:r>
            <a:endParaRPr lang="bg-BG" b="1" dirty="0" smtClean="0">
              <a:solidFill>
                <a:srgbClr val="77933C"/>
              </a:solidFill>
            </a:endParaRPr>
          </a:p>
          <a:p>
            <a:r>
              <a:rPr lang="bg-BG" b="1" dirty="0" smtClean="0">
                <a:solidFill>
                  <a:prstClr val="black"/>
                </a:solidFill>
              </a:rPr>
              <a:t>Програмен оператор</a:t>
            </a:r>
            <a:r>
              <a:rPr lang="en-US" b="1" dirty="0" smtClean="0">
                <a:solidFill>
                  <a:prstClr val="black"/>
                </a:solidFill>
              </a:rPr>
              <a:t>: </a:t>
            </a:r>
            <a:r>
              <a:rPr lang="bg-BG" b="1" dirty="0" smtClean="0">
                <a:solidFill>
                  <a:prstClr val="black"/>
                </a:solidFill>
              </a:rPr>
              <a:t>МОСВ	</a:t>
            </a:r>
            <a:r>
              <a:rPr lang="en-US" b="1" dirty="0">
                <a:solidFill>
                  <a:prstClr val="black"/>
                </a:solidFill>
              </a:rPr>
              <a:t> </a:t>
            </a:r>
            <a:r>
              <a:rPr lang="en-US" b="1" dirty="0" smtClean="0">
                <a:solidFill>
                  <a:prstClr val="black"/>
                </a:solidFill>
              </a:rPr>
              <a:t>http://www.BG03.moew.government.bg</a:t>
            </a:r>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9552" y="2812866"/>
            <a:ext cx="7776864" cy="707886"/>
          </a:xfrm>
          <a:prstGeom prst="rect">
            <a:avLst/>
          </a:prstGeom>
          <a:noFill/>
        </p:spPr>
        <p:txBody>
          <a:bodyPr wrap="square" rtlCol="0">
            <a:spAutoFit/>
          </a:bodyPr>
          <a:lstStyle/>
          <a:p>
            <a:pPr algn="ctr"/>
            <a:r>
              <a:rPr lang="bg-BG" sz="2000" b="1" i="1" dirty="0" smtClean="0"/>
              <a:t>Институт по биоразнообразие и екосистемни изследвания – БАН</a:t>
            </a:r>
          </a:p>
          <a:p>
            <a:pPr algn="ctr"/>
            <a:r>
              <a:rPr lang="en-US" sz="2000" b="1" u="sng" dirty="0" smtClean="0"/>
              <a:t>http://www.iber.bas.bg</a:t>
            </a:r>
            <a:endParaRPr lang="en-US" sz="2000" b="1" u="sng" dirty="0"/>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TextBox 8"/>
          <p:cNvSpPr txBox="1"/>
          <p:nvPr/>
        </p:nvSpPr>
        <p:spPr>
          <a:xfrm>
            <a:off x="539552" y="3749551"/>
            <a:ext cx="7776864" cy="615553"/>
          </a:xfrm>
          <a:prstGeom prst="rect">
            <a:avLst/>
          </a:prstGeom>
          <a:noFill/>
        </p:spPr>
        <p:txBody>
          <a:bodyPr wrap="square" rtlCol="0">
            <a:spAutoFit/>
          </a:bodyPr>
          <a:lstStyle/>
          <a:p>
            <a:pPr algn="ctr"/>
            <a:r>
              <a:rPr lang="bg-BG" b="1" dirty="0" smtClean="0"/>
              <a:t>Валери Георгиев </a:t>
            </a:r>
          </a:p>
          <a:p>
            <a:pPr algn="ctr"/>
            <a:r>
              <a:rPr lang="en-US" sz="1600" b="1" dirty="0" smtClean="0"/>
              <a:t>E-mail: Valeri.Georgiev@iber.bas.bg</a:t>
            </a:r>
            <a:endParaRPr lang="en-US" sz="1600" b="1" dirty="0"/>
          </a:p>
        </p:txBody>
      </p:sp>
    </p:spTree>
    <p:extLst>
      <p:ext uri="{BB962C8B-B14F-4D97-AF65-F5344CB8AC3E}">
        <p14:creationId xmlns:p14="http://schemas.microsoft.com/office/powerpoint/2010/main" val="115325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10" name="Rectangle 9"/>
          <p:cNvSpPr/>
          <p:nvPr/>
        </p:nvSpPr>
        <p:spPr>
          <a:xfrm>
            <a:off x="395536" y="1722064"/>
            <a:ext cx="8352928" cy="400110"/>
          </a:xfrm>
          <a:prstGeom prst="rect">
            <a:avLst/>
          </a:prstGeom>
        </p:spPr>
        <p:txBody>
          <a:bodyPr wrap="square">
            <a:spAutoFit/>
          </a:bodyPr>
          <a:lstStyle/>
          <a:p>
            <a:pPr>
              <a:spcAft>
                <a:spcPts val="600"/>
              </a:spcAft>
            </a:pPr>
            <a:r>
              <a:rPr lang="bg-BG" sz="2000" b="1" dirty="0">
                <a:solidFill>
                  <a:srgbClr val="77933C"/>
                </a:solidFill>
              </a:rPr>
              <a:t>ПРОГРАМА </a:t>
            </a:r>
            <a:r>
              <a:rPr lang="en-US" sz="2000" b="1" dirty="0" smtClean="0">
                <a:solidFill>
                  <a:srgbClr val="77933C"/>
                </a:solidFill>
              </a:rPr>
              <a:t>BG</a:t>
            </a:r>
            <a:r>
              <a:rPr lang="bg-BG" sz="2000" b="1" dirty="0" smtClean="0">
                <a:solidFill>
                  <a:srgbClr val="77933C"/>
                </a:solidFill>
              </a:rPr>
              <a:t>03  </a:t>
            </a:r>
            <a:r>
              <a:rPr lang="bg-BG" sz="2000" b="1" dirty="0">
                <a:solidFill>
                  <a:srgbClr val="77933C"/>
                </a:solidFill>
              </a:rPr>
              <a:t>БИОЛОГИЧНО РАЗНООБРАЗИЕ И ЕКОСИСТЕМНИ УСЛУГИ</a:t>
            </a:r>
            <a:endParaRPr lang="en-US" sz="2000" dirty="0">
              <a:solidFill>
                <a:srgbClr val="77933C"/>
              </a:solidFill>
            </a:endParaRPr>
          </a:p>
        </p:txBody>
      </p:sp>
      <p:pic>
        <p:nvPicPr>
          <p:cNvPr id="6" name="Picture 5"/>
          <p:cNvPicPr>
            <a:picLocks noChangeAspect="1"/>
          </p:cNvPicPr>
          <p:nvPr/>
        </p:nvPicPr>
        <p:blipFill>
          <a:blip r:embed="rId4"/>
          <a:stretch>
            <a:fillRect/>
          </a:stretch>
        </p:blipFill>
        <p:spPr>
          <a:xfrm>
            <a:off x="1649002" y="2122174"/>
            <a:ext cx="5875326" cy="4423528"/>
          </a:xfrm>
          <a:prstGeom prst="rect">
            <a:avLst/>
          </a:prstGeom>
        </p:spPr>
      </p:pic>
    </p:spTree>
    <p:extLst>
      <p:ext uri="{BB962C8B-B14F-4D97-AF65-F5344CB8AC3E}">
        <p14:creationId xmlns:p14="http://schemas.microsoft.com/office/powerpoint/2010/main" val="1426733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10" name="Rectangle 9"/>
          <p:cNvSpPr/>
          <p:nvPr/>
        </p:nvSpPr>
        <p:spPr>
          <a:xfrm>
            <a:off x="395536" y="2276872"/>
            <a:ext cx="8352928" cy="3416320"/>
          </a:xfrm>
          <a:prstGeom prst="rect">
            <a:avLst/>
          </a:prstGeom>
          <a:solidFill>
            <a:schemeClr val="bg1">
              <a:lumMod val="85000"/>
            </a:schemeClr>
          </a:solidFill>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Работата по настоящия </a:t>
            </a:r>
            <a:r>
              <a:rPr lang="ru-RU" dirty="0">
                <a:latin typeface="Times New Roman" panose="02020603050405020304" pitchFamily="18" charset="0"/>
                <a:cs typeface="Times New Roman" panose="02020603050405020304" pitchFamily="18" charset="0"/>
              </a:rPr>
              <a:t>проект </a:t>
            </a:r>
            <a:r>
              <a:rPr lang="ru-RU" dirty="0" smtClean="0">
                <a:latin typeface="Times New Roman" panose="02020603050405020304" pitchFamily="18" charset="0"/>
                <a:cs typeface="Times New Roman" panose="02020603050405020304" pitchFamily="18" charset="0"/>
              </a:rPr>
              <a:t>се основава на </a:t>
            </a:r>
            <a:r>
              <a:rPr lang="ru-RU" dirty="0">
                <a:latin typeface="Times New Roman" panose="02020603050405020304" pitchFamily="18" charset="0"/>
                <a:cs typeface="Times New Roman" panose="02020603050405020304" pitchFamily="18" charset="0"/>
              </a:rPr>
              <a:t>Национална методика за оценяване и картиране на екосистемните </a:t>
            </a:r>
            <a:r>
              <a:rPr lang="ru-RU" dirty="0" smtClean="0">
                <a:latin typeface="Times New Roman" panose="02020603050405020304" pitchFamily="18" charset="0"/>
                <a:cs typeface="Times New Roman" panose="02020603050405020304" pitchFamily="18" charset="0"/>
              </a:rPr>
              <a:t>услуги</a:t>
            </a:r>
            <a:r>
              <a:rPr lang="bg-BG" dirty="0" smtClean="0">
                <a:latin typeface="Times New Roman" panose="02020603050405020304" pitchFamily="18" charset="0"/>
                <a:cs typeface="Times New Roman" panose="02020603050405020304" pitchFamily="18" charset="0"/>
              </a:rPr>
              <a:t>. Тя е разработена на английски език и има следното заглавие в частта за екосистемите от тип вътрешни влажни зони</a:t>
            </a:r>
            <a:r>
              <a:rPr lang="en-US" dirty="0" smtClean="0">
                <a:latin typeface="Times New Roman" panose="02020603050405020304" pitchFamily="18" charset="0"/>
                <a:cs typeface="Times New Roman" panose="02020603050405020304" pitchFamily="18" charset="0"/>
              </a:rPr>
              <a:t>:</a:t>
            </a:r>
            <a:r>
              <a:rPr lang="bg-BG" dirty="0" smtClean="0">
                <a:latin typeface="Times New Roman" panose="02020603050405020304" pitchFamily="18" charset="0"/>
                <a:cs typeface="Times New Roman" panose="02020603050405020304" pitchFamily="18" charset="0"/>
              </a:rPr>
              <a:t> </a:t>
            </a:r>
            <a:r>
              <a:rPr lang="en-US" dirty="0" smtClean="0">
                <a:solidFill>
                  <a:srgbClr val="77933C"/>
                </a:solidFill>
                <a:latin typeface="Times New Roman" panose="02020603050405020304" pitchFamily="18" charset="0"/>
                <a:cs typeface="Times New Roman" panose="02020603050405020304" pitchFamily="18" charset="0"/>
              </a:rPr>
              <a:t>Methodology </a:t>
            </a:r>
            <a:r>
              <a:rPr lang="en-US" dirty="0">
                <a:solidFill>
                  <a:srgbClr val="77933C"/>
                </a:solidFill>
                <a:latin typeface="Times New Roman" panose="02020603050405020304" pitchFamily="18" charset="0"/>
                <a:cs typeface="Times New Roman" panose="02020603050405020304" pitchFamily="18" charset="0"/>
              </a:rPr>
              <a:t>for assessment and mapping of WETLAND ecosystems condition and their services in Bulgaria Part </a:t>
            </a:r>
            <a:r>
              <a:rPr lang="en-US" dirty="0" smtClean="0">
                <a:solidFill>
                  <a:srgbClr val="77933C"/>
                </a:solidFill>
                <a:latin typeface="Times New Roman" panose="02020603050405020304" pitchFamily="18" charset="0"/>
                <a:cs typeface="Times New Roman" panose="02020603050405020304" pitchFamily="18" charset="0"/>
              </a:rPr>
              <a:t>B7</a:t>
            </a:r>
            <a:r>
              <a:rPr lang="bg-BG"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bg-BG" dirty="0" smtClean="0">
                <a:latin typeface="Times New Roman" panose="02020603050405020304" pitchFamily="18" charset="0"/>
                <a:cs typeface="Times New Roman" panose="02020603050405020304" pitchFamily="18" charset="0"/>
              </a:rPr>
              <a:t>Тази методика е продукт на отделен </a:t>
            </a:r>
            <a:r>
              <a:rPr lang="bg-BG" dirty="0">
                <a:latin typeface="Times New Roman" panose="02020603050405020304" pitchFamily="18" charset="0"/>
                <a:cs typeface="Times New Roman" panose="02020603050405020304" pitchFamily="18" charset="0"/>
              </a:rPr>
              <a:t>проект </a:t>
            </a:r>
            <a:r>
              <a:rPr lang="en-US" dirty="0">
                <a:solidFill>
                  <a:srgbClr val="77933C"/>
                </a:solidFill>
                <a:latin typeface="Times New Roman" panose="02020603050405020304" pitchFamily="18" charset="0"/>
                <a:cs typeface="Times New Roman" panose="02020603050405020304" pitchFamily="18" charset="0"/>
              </a:rPr>
              <a:t>Methodological Support for Ecosystem Services Mapping and Biophysical Valuation (</a:t>
            </a:r>
            <a:r>
              <a:rPr lang="en-US" dirty="0" err="1">
                <a:solidFill>
                  <a:srgbClr val="77933C"/>
                </a:solidFill>
                <a:latin typeface="Times New Roman" panose="02020603050405020304" pitchFamily="18" charset="0"/>
                <a:cs typeface="Times New Roman" panose="02020603050405020304" pitchFamily="18" charset="0"/>
              </a:rPr>
              <a:t>MetEcoSMap</a:t>
            </a:r>
            <a:r>
              <a:rPr lang="en-US" dirty="0">
                <a:solidFill>
                  <a:srgbClr val="77933C"/>
                </a:solidFill>
                <a:latin typeface="Times New Roman" panose="02020603050405020304" pitchFamily="18" charset="0"/>
                <a:cs typeface="Times New Roman" panose="02020603050405020304" pitchFamily="18" charset="0"/>
              </a:rPr>
              <a:t>)</a:t>
            </a:r>
            <a:r>
              <a:rPr lang="bg-BG" dirty="0" smtClean="0">
                <a:latin typeface="Times New Roman" panose="02020603050405020304" pitchFamily="18" charset="0"/>
                <a:cs typeface="Times New Roman" panose="02020603050405020304" pitchFamily="18" charset="0"/>
              </a:rPr>
              <a:t>, който в момента все още е в ход. Предвижда се методиката да бъде усъвършенствана в процеса на работа.</a:t>
            </a:r>
            <a:endParaRPr lang="en-US"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Резултатите от проект</a:t>
            </a:r>
            <a:r>
              <a:rPr lang="en-US" dirty="0" smtClean="0">
                <a:latin typeface="Times New Roman" panose="02020603050405020304" pitchFamily="18" charset="0"/>
                <a:cs typeface="Times New Roman" panose="02020603050405020304" pitchFamily="18" charset="0"/>
              </a:rPr>
              <a:t> WEMA</a:t>
            </a:r>
            <a:r>
              <a:rPr lang="ru-RU" dirty="0" smtClean="0">
                <a:latin typeface="Times New Roman" panose="02020603050405020304" pitchFamily="18" charset="0"/>
                <a:cs typeface="Times New Roman" panose="02020603050405020304" pitchFamily="18" charset="0"/>
              </a:rPr>
              <a:t> ще бъдат интегрирани в </a:t>
            </a:r>
            <a:r>
              <a:rPr lang="ru-RU" dirty="0">
                <a:latin typeface="Times New Roman" panose="02020603050405020304" pitchFamily="18" charset="0"/>
                <a:cs typeface="Times New Roman" panose="02020603050405020304" pitchFamily="18" charset="0"/>
              </a:rPr>
              <a:t>Информационната система към Националната система за мониторинг на биологичното </a:t>
            </a:r>
            <a:r>
              <a:rPr lang="ru-RU" dirty="0" smtClean="0">
                <a:latin typeface="Times New Roman" panose="02020603050405020304" pitchFamily="18" charset="0"/>
                <a:cs typeface="Times New Roman" panose="02020603050405020304" pitchFamily="18" charset="0"/>
              </a:rPr>
              <a:t>разнообразие.</a:t>
            </a:r>
            <a:endParaRPr lang="bg-BG"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395536" y="1722064"/>
            <a:ext cx="4536504" cy="400110"/>
          </a:xfrm>
          <a:prstGeom prst="rect">
            <a:avLst/>
          </a:prstGeom>
        </p:spPr>
        <p:txBody>
          <a:bodyPr wrap="square">
            <a:spAutoFit/>
          </a:bodyPr>
          <a:lstStyle/>
          <a:p>
            <a:r>
              <a:rPr lang="bg-BG" sz="2000" b="1" dirty="0" smtClean="0">
                <a:solidFill>
                  <a:schemeClr val="accent3">
                    <a:lumMod val="50000"/>
                  </a:schemeClr>
                </a:solidFill>
              </a:rPr>
              <a:t>Методика на работа по проект </a:t>
            </a:r>
            <a:r>
              <a:rPr lang="en-US" sz="2000" b="1" dirty="0" smtClean="0">
                <a:solidFill>
                  <a:schemeClr val="accent3">
                    <a:lumMod val="50000"/>
                  </a:schemeClr>
                </a:solidFill>
              </a:rPr>
              <a:t>WEMA</a:t>
            </a:r>
            <a:endParaRPr lang="en-US" sz="2000" dirty="0">
              <a:solidFill>
                <a:schemeClr val="accent3">
                  <a:lumMod val="50000"/>
                </a:schemeClr>
              </a:solidFill>
            </a:endParaRPr>
          </a:p>
        </p:txBody>
      </p:sp>
    </p:spTree>
    <p:extLst>
      <p:ext uri="{BB962C8B-B14F-4D97-AF65-F5344CB8AC3E}">
        <p14:creationId xmlns:p14="http://schemas.microsoft.com/office/powerpoint/2010/main" val="333948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395536" y="1844824"/>
            <a:ext cx="4536504" cy="400110"/>
          </a:xfrm>
          <a:prstGeom prst="rect">
            <a:avLst/>
          </a:prstGeom>
        </p:spPr>
        <p:txBody>
          <a:bodyPr wrap="square">
            <a:spAutoFit/>
          </a:bodyPr>
          <a:lstStyle/>
          <a:p>
            <a:r>
              <a:rPr lang="bg-BG" sz="2000" b="1" dirty="0" smtClean="0">
                <a:solidFill>
                  <a:schemeClr val="accent3">
                    <a:lumMod val="50000"/>
                  </a:schemeClr>
                </a:solidFill>
              </a:rPr>
              <a:t>Влажните зони, обект на проект </a:t>
            </a:r>
            <a:r>
              <a:rPr lang="en-US" sz="2000" b="1" dirty="0" smtClean="0">
                <a:solidFill>
                  <a:schemeClr val="accent3">
                    <a:lumMod val="50000"/>
                  </a:schemeClr>
                </a:solidFill>
              </a:rPr>
              <a:t>WEMA</a:t>
            </a:r>
            <a:endParaRPr lang="en-US" sz="2000" dirty="0">
              <a:solidFill>
                <a:schemeClr val="accent3">
                  <a:lumMod val="50000"/>
                </a:schemeClr>
              </a:solidFill>
            </a:endParaRPr>
          </a:p>
        </p:txBody>
      </p:sp>
      <p:sp>
        <p:nvSpPr>
          <p:cNvPr id="12" name="Rectangle 11"/>
          <p:cNvSpPr/>
          <p:nvPr/>
        </p:nvSpPr>
        <p:spPr>
          <a:xfrm>
            <a:off x="438552" y="2265253"/>
            <a:ext cx="7445816" cy="646331"/>
          </a:xfrm>
          <a:prstGeom prst="rect">
            <a:avLst/>
          </a:prstGeom>
          <a:solidFill>
            <a:schemeClr val="bg1">
              <a:lumMod val="85000"/>
            </a:schemeClr>
          </a:solidFill>
        </p:spPr>
        <p:txBody>
          <a:bodyPr wrap="square">
            <a:spAutoFit/>
          </a:bodyPr>
          <a:lstStyle/>
          <a:p>
            <a:r>
              <a:rPr lang="ru-RU" dirty="0">
                <a:latin typeface="Times New Roman" panose="02020603050405020304" pitchFamily="18" charset="0"/>
                <a:cs typeface="Times New Roman" panose="02020603050405020304" pitchFamily="18" charset="0"/>
              </a:rPr>
              <a:t>Обект на настоящия проект са екосистеми от тип вътрешни влажни зони, които отговарят на следните условия:</a:t>
            </a:r>
          </a:p>
        </p:txBody>
      </p:sp>
      <p:sp>
        <p:nvSpPr>
          <p:cNvPr id="13" name="Rectangle 12"/>
          <p:cNvSpPr/>
          <p:nvPr/>
        </p:nvSpPr>
        <p:spPr>
          <a:xfrm>
            <a:off x="476007" y="3068960"/>
            <a:ext cx="4572000" cy="3323987"/>
          </a:xfrm>
          <a:prstGeom prst="rect">
            <a:avLst/>
          </a:prstGeom>
        </p:spPr>
        <p:txBody>
          <a:bodyPr>
            <a:spAutoFit/>
          </a:bodyPr>
          <a:lstStyle/>
          <a:p>
            <a:pPr marL="228600" indent="-228600" algn="just">
              <a:spcBef>
                <a:spcPts val="600"/>
              </a:spcBef>
              <a:spcAft>
                <a:spcPts val="600"/>
              </a:spcAft>
              <a:buFont typeface="+mj-lt"/>
              <a:buAutoNum type="arabicPeriod"/>
            </a:pPr>
            <a:r>
              <a:rPr lang="ru-RU" dirty="0" smtClean="0">
                <a:latin typeface="Times New Roman" panose="02020603050405020304" pitchFamily="18" charset="0"/>
                <a:cs typeface="Times New Roman" panose="02020603050405020304" pitchFamily="18" charset="0"/>
              </a:rPr>
              <a:t>да </a:t>
            </a:r>
            <a:r>
              <a:rPr lang="ru-RU" dirty="0">
                <a:latin typeface="Times New Roman" panose="02020603050405020304" pitchFamily="18" charset="0"/>
                <a:cs typeface="Times New Roman" panose="02020603050405020304" pitchFamily="18" charset="0"/>
              </a:rPr>
              <a:t>са с естествена растителност</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да са с ниво на водата на нивото на почвата или над нея поне около половината от годината;</a:t>
            </a: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да са с доминиране на тревна или образуваща торф растителност или да са с доминиране на кисели треви (</a:t>
            </a:r>
            <a:r>
              <a:rPr lang="ru-RU" i="1" dirty="0">
                <a:latin typeface="Times New Roman" panose="02020603050405020304" pitchFamily="18" charset="0"/>
                <a:cs typeface="Times New Roman" panose="02020603050405020304" pitchFamily="18" charset="0"/>
              </a:rPr>
              <a:t>Cyperaceae</a:t>
            </a:r>
            <a:r>
              <a:rPr lang="ru-RU" dirty="0">
                <a:latin typeface="Times New Roman" panose="02020603050405020304" pitchFamily="18" charset="0"/>
                <a:cs typeface="Times New Roman" panose="02020603050405020304" pitchFamily="18" charset="0"/>
              </a:rPr>
              <a:t>), дзуки (</a:t>
            </a:r>
            <a:r>
              <a:rPr lang="ru-RU" i="1" dirty="0">
                <a:latin typeface="Times New Roman" panose="02020603050405020304" pitchFamily="18" charset="0"/>
                <a:cs typeface="Times New Roman" panose="02020603050405020304" pitchFamily="18" charset="0"/>
              </a:rPr>
              <a:t>Juncaceae</a:t>
            </a:r>
            <a:r>
              <a:rPr lang="ru-RU" dirty="0">
                <a:latin typeface="Times New Roman" panose="02020603050405020304" pitchFamily="18" charset="0"/>
                <a:cs typeface="Times New Roman" panose="02020603050405020304" pitchFamily="18" charset="0"/>
              </a:rPr>
              <a:t>), папури (</a:t>
            </a:r>
            <a:r>
              <a:rPr lang="ru-RU" i="1" dirty="0">
                <a:latin typeface="Times New Roman" panose="02020603050405020304" pitchFamily="18" charset="0"/>
                <a:cs typeface="Times New Roman" panose="02020603050405020304" pitchFamily="18" charset="0"/>
              </a:rPr>
              <a:t>Typhaceae</a:t>
            </a:r>
            <a:r>
              <a:rPr lang="ru-RU" dirty="0">
                <a:latin typeface="Times New Roman" panose="02020603050405020304" pitchFamily="18" charset="0"/>
                <a:cs typeface="Times New Roman" panose="02020603050405020304" pitchFamily="18" charset="0"/>
              </a:rPr>
              <a:t>) и/или тръстика (</a:t>
            </a:r>
            <a:r>
              <a:rPr lang="ru-RU" i="1" dirty="0">
                <a:latin typeface="Times New Roman" panose="02020603050405020304" pitchFamily="18" charset="0"/>
                <a:cs typeface="Times New Roman" panose="02020603050405020304" pitchFamily="18" charset="0"/>
              </a:rPr>
              <a:t>Phragmites australis</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да не са асоциирани с открити води.</a:t>
            </a:r>
            <a:endParaRPr lang="bg-BG"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5292080" y="3333115"/>
            <a:ext cx="3383573" cy="2517866"/>
          </a:xfrm>
          <a:prstGeom prst="rect">
            <a:avLst/>
          </a:prstGeom>
        </p:spPr>
      </p:pic>
    </p:spTree>
    <p:extLst>
      <p:ext uri="{BB962C8B-B14F-4D97-AF65-F5344CB8AC3E}">
        <p14:creationId xmlns:p14="http://schemas.microsoft.com/office/powerpoint/2010/main" val="341068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251520" y="1700808"/>
            <a:ext cx="5328592" cy="400110"/>
          </a:xfrm>
          <a:prstGeom prst="rect">
            <a:avLst/>
          </a:prstGeom>
        </p:spPr>
        <p:txBody>
          <a:bodyPr wrap="square">
            <a:spAutoFit/>
          </a:bodyPr>
          <a:lstStyle/>
          <a:p>
            <a:r>
              <a:rPr lang="bg-BG" sz="2000" b="1" dirty="0" smtClean="0">
                <a:solidFill>
                  <a:schemeClr val="accent3">
                    <a:lumMod val="50000"/>
                  </a:schemeClr>
                </a:solidFill>
              </a:rPr>
              <a:t>Екосистеми от тип вътрешни влажни зони</a:t>
            </a:r>
            <a:endParaRPr lang="en-US" sz="2000" dirty="0">
              <a:solidFill>
                <a:schemeClr val="accent3">
                  <a:lumMod val="50000"/>
                </a:schemeClr>
              </a:solidFill>
            </a:endParaRPr>
          </a:p>
        </p:txBody>
      </p:sp>
      <p:sp>
        <p:nvSpPr>
          <p:cNvPr id="10" name="Rectangle 9"/>
          <p:cNvSpPr/>
          <p:nvPr/>
        </p:nvSpPr>
        <p:spPr>
          <a:xfrm>
            <a:off x="226260" y="2132856"/>
            <a:ext cx="4777788" cy="1200329"/>
          </a:xfrm>
          <a:prstGeom prst="rect">
            <a:avLst/>
          </a:prstGeom>
          <a:solidFill>
            <a:schemeClr val="bg1">
              <a:lumMod val="85000"/>
            </a:schemeClr>
          </a:solidFill>
        </p:spPr>
        <p:txBody>
          <a:bodyPr wrap="square">
            <a:spAutoFit/>
          </a:bodyPr>
          <a:lstStyle/>
          <a:p>
            <a:r>
              <a:rPr lang="ru-RU" dirty="0">
                <a:latin typeface="Times New Roman" panose="02020603050405020304" pitchFamily="18" charset="0"/>
                <a:cs typeface="Times New Roman" panose="02020603050405020304" pitchFamily="18" charset="0"/>
              </a:rPr>
              <a:t>Екосистемите от тип вътрешни влажни зони са блата, торфища и мочурища, които съгласно MAES и EUNIS </a:t>
            </a:r>
            <a:r>
              <a:rPr lang="ru-RU" dirty="0" smtClean="0">
                <a:latin typeface="Times New Roman" panose="02020603050405020304" pitchFamily="18" charset="0"/>
                <a:cs typeface="Times New Roman" panose="02020603050405020304" pitchFamily="18" charset="0"/>
              </a:rPr>
              <a:t>класификацията на ниво 3 включват</a:t>
            </a:r>
            <a:r>
              <a:rPr lang="ru-RU" dirty="0">
                <a:latin typeface="Times New Roman" panose="02020603050405020304" pitchFamily="18" charset="0"/>
                <a:cs typeface="Times New Roman" panose="02020603050405020304" pitchFamily="18" charset="0"/>
              </a:rPr>
              <a:t>:</a:t>
            </a:r>
          </a:p>
        </p:txBody>
      </p:sp>
      <p:sp>
        <p:nvSpPr>
          <p:cNvPr id="11" name="Rectangle 10"/>
          <p:cNvSpPr/>
          <p:nvPr/>
        </p:nvSpPr>
        <p:spPr>
          <a:xfrm>
            <a:off x="241576" y="3629155"/>
            <a:ext cx="4816073" cy="2616101"/>
          </a:xfrm>
          <a:prstGeom prst="rect">
            <a:avLst/>
          </a:prstGeom>
        </p:spPr>
        <p:txBody>
          <a:bodyPr wrap="square">
            <a:spAutoFit/>
          </a:bodyPr>
          <a:lstStyle/>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Преходни блата и подвижни торфища </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EUNIS</a:t>
            </a:r>
            <a:r>
              <a:rPr lang="bg-BG" dirty="0" smtClean="0">
                <a:latin typeface="Times New Roman" panose="02020603050405020304" pitchFamily="18" charset="0"/>
                <a:cs typeface="Times New Roman" panose="02020603050405020304" pitchFamily="18" charset="0"/>
              </a:rPr>
              <a:t> код </a:t>
            </a:r>
            <a:r>
              <a:rPr lang="ru-RU" dirty="0" smtClean="0">
                <a:latin typeface="Times New Roman" panose="02020603050405020304" pitchFamily="18" charset="0"/>
                <a:cs typeface="Times New Roman" panose="02020603050405020304" pitchFamily="18" charset="0"/>
              </a:rPr>
              <a:t>D2</a:t>
            </a:r>
            <a:r>
              <a:rPr lang="ru-RU" dirty="0">
                <a:latin typeface="Times New Roman" panose="02020603050405020304" pitchFamily="18" charset="0"/>
                <a:cs typeface="Times New Roman" panose="02020603050405020304" pitchFamily="18" charset="0"/>
              </a:rPr>
              <a:t>);</a:t>
            </a: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Алкални блата и мочурища </a:t>
            </a:r>
            <a:r>
              <a:rPr lang="ru-RU"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EUNIS</a:t>
            </a:r>
            <a:r>
              <a:rPr lang="bg-BG" dirty="0">
                <a:latin typeface="Times New Roman" panose="02020603050405020304" pitchFamily="18" charset="0"/>
                <a:cs typeface="Times New Roman" panose="02020603050405020304" pitchFamily="18" charset="0"/>
              </a:rPr>
              <a:t> код </a:t>
            </a:r>
            <a:r>
              <a:rPr lang="ru-RU" dirty="0" smtClean="0">
                <a:latin typeface="Times New Roman" panose="02020603050405020304" pitchFamily="18" charset="0"/>
                <a:cs typeface="Times New Roman" panose="02020603050405020304" pitchFamily="18" charset="0"/>
              </a:rPr>
              <a:t>D4</a:t>
            </a:r>
            <a:r>
              <a:rPr lang="ru-RU" dirty="0">
                <a:latin typeface="Times New Roman" panose="02020603050405020304" pitchFamily="18" charset="0"/>
                <a:cs typeface="Times New Roman" panose="02020603050405020304" pitchFamily="18" charset="0"/>
              </a:rPr>
              <a:t>);</a:t>
            </a: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Съобщества от тръстика, папури и острицови треви, които не са свързани с открити водни площи </a:t>
            </a:r>
            <a:r>
              <a:rPr lang="ru-RU"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EUNIS</a:t>
            </a:r>
            <a:r>
              <a:rPr lang="bg-BG" dirty="0">
                <a:latin typeface="Times New Roman" panose="02020603050405020304" pitchFamily="18" charset="0"/>
                <a:cs typeface="Times New Roman" panose="02020603050405020304" pitchFamily="18" charset="0"/>
              </a:rPr>
              <a:t> код </a:t>
            </a:r>
            <a:r>
              <a:rPr lang="ru-RU" dirty="0" smtClean="0">
                <a:latin typeface="Times New Roman" panose="02020603050405020304" pitchFamily="18" charset="0"/>
                <a:cs typeface="Times New Roman" panose="02020603050405020304" pitchFamily="18" charset="0"/>
              </a:rPr>
              <a:t>D5)</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зключват </a:t>
            </a:r>
            <a:r>
              <a:rPr lang="ru-RU" dirty="0">
                <a:latin typeface="Times New Roman" panose="02020603050405020304" pitchFamily="18" charset="0"/>
                <a:cs typeface="Times New Roman" panose="02020603050405020304" pitchFamily="18" charset="0"/>
              </a:rPr>
              <a:t>се крайбрежните съобщества – код C3.2 по </a:t>
            </a:r>
            <a:r>
              <a:rPr lang="ru-RU" dirty="0" smtClean="0">
                <a:latin typeface="Times New Roman" panose="02020603050405020304" pitchFamily="18" charset="0"/>
                <a:cs typeface="Times New Roman" panose="02020603050405020304" pitchFamily="18" charset="0"/>
              </a:rPr>
              <a:t>EUNIS.</a:t>
            </a:r>
            <a:endParaRPr lang="ru-RU"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5216340" y="3712777"/>
            <a:ext cx="3538602" cy="2500721"/>
          </a:xfrm>
          <a:prstGeom prst="rect">
            <a:avLst/>
          </a:prstGeom>
        </p:spPr>
      </p:pic>
      <p:pic>
        <p:nvPicPr>
          <p:cNvPr id="4" name="Picture 3"/>
          <p:cNvPicPr>
            <a:picLocks noChangeAspect="1"/>
          </p:cNvPicPr>
          <p:nvPr/>
        </p:nvPicPr>
        <p:blipFill>
          <a:blip r:embed="rId5"/>
          <a:stretch>
            <a:fillRect/>
          </a:stretch>
        </p:blipFill>
        <p:spPr>
          <a:xfrm>
            <a:off x="5032497" y="1844824"/>
            <a:ext cx="3848533" cy="1520910"/>
          </a:xfrm>
          <a:prstGeom prst="rect">
            <a:avLst/>
          </a:prstGeom>
        </p:spPr>
      </p:pic>
    </p:spTree>
    <p:extLst>
      <p:ext uri="{BB962C8B-B14F-4D97-AF65-F5344CB8AC3E}">
        <p14:creationId xmlns:p14="http://schemas.microsoft.com/office/powerpoint/2010/main" val="486457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251520" y="1628800"/>
            <a:ext cx="5328592" cy="400110"/>
          </a:xfrm>
          <a:prstGeom prst="rect">
            <a:avLst/>
          </a:prstGeom>
        </p:spPr>
        <p:txBody>
          <a:bodyPr wrap="square">
            <a:spAutoFit/>
          </a:bodyPr>
          <a:lstStyle/>
          <a:p>
            <a:r>
              <a:rPr lang="bg-BG" sz="2000" b="1" dirty="0" smtClean="0">
                <a:solidFill>
                  <a:schemeClr val="accent3">
                    <a:lumMod val="50000"/>
                  </a:schemeClr>
                </a:solidFill>
              </a:rPr>
              <a:t>Източници на данни за картиране</a:t>
            </a:r>
            <a:endParaRPr lang="en-US" sz="2000" dirty="0">
              <a:solidFill>
                <a:schemeClr val="accent3">
                  <a:lumMod val="50000"/>
                </a:schemeClr>
              </a:solidFill>
            </a:endParaRPr>
          </a:p>
        </p:txBody>
      </p:sp>
      <p:sp>
        <p:nvSpPr>
          <p:cNvPr id="10" name="Rectangle 9"/>
          <p:cNvSpPr/>
          <p:nvPr/>
        </p:nvSpPr>
        <p:spPr>
          <a:xfrm>
            <a:off x="251520" y="1988840"/>
            <a:ext cx="8640960" cy="4247317"/>
          </a:xfrm>
          <a:prstGeom prst="rect">
            <a:avLst/>
          </a:prstGeom>
          <a:solidFill>
            <a:schemeClr val="bg1">
              <a:lumMod val="85000"/>
            </a:schemeClr>
          </a:solidFill>
        </p:spPr>
        <p:txBody>
          <a:bodyPr wrap="square">
            <a:spAutoFit/>
          </a:bodyPr>
          <a:lstStyle/>
          <a:p>
            <a:pPr algn="just"/>
            <a:r>
              <a:rPr lang="ru-RU" dirty="0">
                <a:latin typeface="Times New Roman" panose="02020603050405020304" pitchFamily="18" charset="0"/>
                <a:cs typeface="Times New Roman" panose="02020603050405020304" pitchFamily="18" charset="0"/>
              </a:rPr>
              <a:t>Като източници на данни според методиката за картиране по настоящия </a:t>
            </a:r>
            <a:r>
              <a:rPr lang="ru-RU" dirty="0" smtClean="0">
                <a:latin typeface="Times New Roman" panose="02020603050405020304" pitchFamily="18" charset="0"/>
                <a:cs typeface="Times New Roman" panose="02020603050405020304" pitchFamily="18" charset="0"/>
              </a:rPr>
              <a:t>проект, освен полевите изследвания, </a:t>
            </a:r>
            <a:r>
              <a:rPr lang="ru-RU" dirty="0">
                <a:latin typeface="Times New Roman" panose="02020603050405020304" pitchFamily="18" charset="0"/>
                <a:cs typeface="Times New Roman" panose="02020603050405020304" pitchFamily="18" charset="0"/>
              </a:rPr>
              <a:t>може да бъдат ползвани </a:t>
            </a:r>
            <a:r>
              <a:rPr lang="ru-RU" dirty="0" smtClean="0">
                <a:latin typeface="Times New Roman" panose="02020603050405020304" pitchFamily="18" charset="0"/>
                <a:cs typeface="Times New Roman" panose="02020603050405020304" pitchFamily="18" charset="0"/>
              </a:rPr>
              <a:t>данни </a:t>
            </a:r>
            <a:r>
              <a:rPr lang="ru-RU" dirty="0">
                <a:latin typeface="Times New Roman" panose="02020603050405020304" pitchFamily="18" charset="0"/>
                <a:cs typeface="Times New Roman" panose="02020603050405020304" pitchFamily="18" charset="0"/>
              </a:rPr>
              <a:t>от наблюдения, отразени в научни статии, отчети, планове, както на </a:t>
            </a:r>
            <a:r>
              <a:rPr lang="ru-RU" dirty="0" smtClean="0">
                <a:latin typeface="Times New Roman" panose="02020603050405020304" pitchFamily="18" charset="0"/>
                <a:cs typeface="Times New Roman" panose="02020603050405020304" pitchFamily="18" charset="0"/>
              </a:rPr>
              <a:t>европейско, </a:t>
            </a:r>
            <a:r>
              <a:rPr lang="ru-RU" dirty="0">
                <a:latin typeface="Times New Roman" panose="02020603050405020304" pitchFamily="18" charset="0"/>
                <a:cs typeface="Times New Roman" panose="02020603050405020304" pitchFamily="18" charset="0"/>
              </a:rPr>
              <a:t>така и на </a:t>
            </a:r>
            <a:r>
              <a:rPr lang="ru-RU" dirty="0" smtClean="0">
                <a:latin typeface="Times New Roman" panose="02020603050405020304" pitchFamily="18" charset="0"/>
                <a:cs typeface="Times New Roman" panose="02020603050405020304" pitchFamily="18" charset="0"/>
              </a:rPr>
              <a:t>национално</a:t>
            </a:r>
            <a:r>
              <a:rPr lang="ru-RU" dirty="0">
                <a:latin typeface="Times New Roman" panose="02020603050405020304" pitchFamily="18" charset="0"/>
                <a:cs typeface="Times New Roman" panose="02020603050405020304" pitchFamily="18" charset="0"/>
              </a:rPr>
              <a:t> ниво</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Някои от другите, идентифицирани до момента източници на данни са</a:t>
            </a:r>
            <a:r>
              <a:rPr lang="en-US"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Кадастър </a:t>
            </a:r>
            <a:r>
              <a:rPr lang="ru-RU" dirty="0">
                <a:latin typeface="Times New Roman" panose="02020603050405020304" pitchFamily="18" charset="0"/>
                <a:cs typeface="Times New Roman" panose="02020603050405020304" pitchFamily="18" charset="0"/>
              </a:rPr>
              <a:t>на възстановената собственост;</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База данни </a:t>
            </a:r>
            <a:r>
              <a:rPr lang="ru-RU" dirty="0">
                <a:latin typeface="Times New Roman" panose="02020603050405020304" pitchFamily="18" charset="0"/>
                <a:cs typeface="Times New Roman" panose="02020603050405020304" pitchFamily="18" charset="0"/>
              </a:rPr>
              <a:t>на физическите блокове;</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Ортофотоизображения от самолетно заснемане на земната повърхност;</a:t>
            </a: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Карта </a:t>
            </a:r>
            <a:r>
              <a:rPr lang="ru-RU" dirty="0">
                <a:latin typeface="Times New Roman" panose="02020603050405020304" pitchFamily="18" charset="0"/>
                <a:cs typeface="Times New Roman" panose="02020603050405020304" pitchFamily="18" charset="0"/>
              </a:rPr>
              <a:t>на почвите в </a:t>
            </a:r>
            <a:r>
              <a:rPr lang="ru-RU" dirty="0" smtClean="0">
                <a:latin typeface="Times New Roman" panose="02020603050405020304" pitchFamily="18" charset="0"/>
                <a:cs typeface="Times New Roman" panose="02020603050405020304" pitchFamily="18" charset="0"/>
              </a:rPr>
              <a:t>България</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Карта/информация </a:t>
            </a:r>
            <a:r>
              <a:rPr lang="ru-RU" dirty="0">
                <a:latin typeface="Times New Roman" panose="02020603050405020304" pitchFamily="18" charset="0"/>
                <a:cs typeface="Times New Roman" panose="02020603050405020304" pitchFamily="18" charset="0"/>
              </a:rPr>
              <a:t>за сметищата в България;</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Данни </a:t>
            </a:r>
            <a:r>
              <a:rPr lang="ru-RU" dirty="0">
                <a:latin typeface="Times New Roman" panose="02020603050405020304" pitchFamily="18" charset="0"/>
                <a:cs typeface="Times New Roman" panose="02020603050405020304" pitchFamily="18" charset="0"/>
              </a:rPr>
              <a:t>за пожарите в България;</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Данни </a:t>
            </a:r>
            <a:r>
              <a:rPr lang="ru-RU" dirty="0">
                <a:latin typeface="Times New Roman" panose="02020603050405020304" pitchFamily="18" charset="0"/>
                <a:cs typeface="Times New Roman" panose="02020603050405020304" pitchFamily="18" charset="0"/>
              </a:rPr>
              <a:t>(карта) за изворите в България;</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Карта </a:t>
            </a:r>
            <a:r>
              <a:rPr lang="ru-RU" dirty="0">
                <a:latin typeface="Times New Roman" panose="02020603050405020304" pitchFamily="18" charset="0"/>
                <a:cs typeface="Times New Roman" panose="02020603050405020304" pitchFamily="18" charset="0"/>
              </a:rPr>
              <a:t>(данни) за инвазивните видове растения в България;</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Карта </a:t>
            </a:r>
            <a:r>
              <a:rPr lang="ru-RU" dirty="0">
                <a:latin typeface="Times New Roman" panose="02020603050405020304" pitchFamily="18" charset="0"/>
                <a:cs typeface="Times New Roman" panose="02020603050405020304" pitchFamily="18" charset="0"/>
              </a:rPr>
              <a:t>(данни) за видовете от новото издание на Червена книга на Р България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smtClean="0">
                <a:latin typeface="Times New Roman" panose="02020603050405020304" pitchFamily="18" charset="0"/>
                <a:cs typeface="Times New Roman" panose="02020603050405020304" pitchFamily="18" charset="0"/>
              </a:rPr>
              <a:t>Освен използване на директни редици от данни, </a:t>
            </a:r>
            <a:r>
              <a:rPr lang="ru-RU" dirty="0">
                <a:latin typeface="Times New Roman" panose="02020603050405020304" pitchFamily="18" charset="0"/>
                <a:cs typeface="Times New Roman" panose="02020603050405020304" pitchFamily="18" charset="0"/>
              </a:rPr>
              <a:t>допустимо </a:t>
            </a:r>
            <a:r>
              <a:rPr lang="ru-RU">
                <a:latin typeface="Times New Roman" panose="02020603050405020304" pitchFamily="18" charset="0"/>
                <a:cs typeface="Times New Roman" panose="02020603050405020304" pitchFamily="18" charset="0"/>
              </a:rPr>
              <a:t>е </a:t>
            </a:r>
            <a:r>
              <a:rPr lang="ru-RU" smtClean="0">
                <a:latin typeface="Times New Roman" panose="02020603050405020304" pitchFamily="18" charset="0"/>
                <a:cs typeface="Times New Roman" panose="02020603050405020304" pitchFamily="18" charset="0"/>
              </a:rPr>
              <a:t>и прилагането </a:t>
            </a:r>
            <a:r>
              <a:rPr lang="ru-RU" dirty="0">
                <a:latin typeface="Times New Roman" panose="02020603050405020304" pitchFamily="18" charset="0"/>
                <a:cs typeface="Times New Roman" panose="02020603050405020304" pitchFamily="18" charset="0"/>
              </a:rPr>
              <a:t>на моделиране за получаване на </a:t>
            </a:r>
            <a:r>
              <a:rPr lang="bg-BG" dirty="0" smtClean="0">
                <a:latin typeface="Times New Roman" panose="02020603050405020304" pitchFamily="18" charset="0"/>
                <a:cs typeface="Times New Roman" panose="02020603050405020304" pitchFamily="18" charset="0"/>
              </a:rPr>
              <a:t>данни за </a:t>
            </a:r>
            <a:r>
              <a:rPr lang="ru-RU" dirty="0" smtClean="0">
                <a:latin typeface="Times New Roman" panose="02020603050405020304" pitchFamily="18" charset="0"/>
                <a:cs typeface="Times New Roman" panose="02020603050405020304" pitchFamily="18" charset="0"/>
              </a:rPr>
              <a:t>параметри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индикатори</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045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251520" y="1628800"/>
            <a:ext cx="7848872" cy="400110"/>
          </a:xfrm>
          <a:prstGeom prst="rect">
            <a:avLst/>
          </a:prstGeom>
        </p:spPr>
        <p:txBody>
          <a:bodyPr wrap="square">
            <a:spAutoFit/>
          </a:bodyPr>
          <a:lstStyle/>
          <a:p>
            <a:r>
              <a:rPr lang="bg-BG" sz="2000" b="1" dirty="0" smtClean="0">
                <a:solidFill>
                  <a:schemeClr val="accent3">
                    <a:lumMod val="50000"/>
                  </a:schemeClr>
                </a:solidFill>
              </a:rPr>
              <a:t>Картиране на екосистемите от тип вътрешни влажни зони</a:t>
            </a:r>
            <a:endParaRPr lang="en-US" sz="2000" dirty="0">
              <a:solidFill>
                <a:schemeClr val="accent3">
                  <a:lumMod val="50000"/>
                </a:schemeClr>
              </a:solidFill>
            </a:endParaRPr>
          </a:p>
        </p:txBody>
      </p:sp>
      <p:sp>
        <p:nvSpPr>
          <p:cNvPr id="10" name="Rectangle 9"/>
          <p:cNvSpPr/>
          <p:nvPr/>
        </p:nvSpPr>
        <p:spPr>
          <a:xfrm>
            <a:off x="251520" y="1988840"/>
            <a:ext cx="8640960" cy="4388509"/>
          </a:xfrm>
          <a:prstGeom prst="rect">
            <a:avLst/>
          </a:prstGeom>
          <a:solidFill>
            <a:schemeClr val="bg1">
              <a:lumMod val="85000"/>
            </a:schemeClr>
          </a:solidFill>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Първа стъпка от картирането е анализът </a:t>
            </a:r>
            <a:r>
              <a:rPr lang="ru-RU" dirty="0">
                <a:latin typeface="Times New Roman" panose="02020603050405020304" pitchFamily="18" charset="0"/>
                <a:cs typeface="Times New Roman" panose="02020603050405020304" pitchFamily="18" charset="0"/>
              </a:rPr>
              <a:t>на наличните данни за картиране на екосистемите в България с тяхната достъпност и пригодност за целите на проекта. </a:t>
            </a:r>
            <a:r>
              <a:rPr lang="bg-BG" dirty="0" smtClean="0">
                <a:latin typeface="Times New Roman" panose="02020603050405020304" pitchFamily="18" charset="0"/>
                <a:cs typeface="Times New Roman" panose="02020603050405020304" pitchFamily="18" charset="0"/>
              </a:rPr>
              <a:t>Б</a:t>
            </a:r>
            <a:r>
              <a:rPr lang="ru-RU" dirty="0" smtClean="0">
                <a:latin typeface="Times New Roman" panose="02020603050405020304" pitchFamily="18" charset="0"/>
                <a:cs typeface="Times New Roman" panose="02020603050405020304" pitchFamily="18" charset="0"/>
              </a:rPr>
              <a:t>еше </a:t>
            </a:r>
            <a:r>
              <a:rPr lang="ru-RU" dirty="0">
                <a:latin typeface="Times New Roman" panose="02020603050405020304" pitchFamily="18" charset="0"/>
                <a:cs typeface="Times New Roman" panose="02020603050405020304" pitchFamily="18" charset="0"/>
              </a:rPr>
              <a:t>възприето да се ползват следните източници</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bg-BG" dirty="0" err="1">
                <a:latin typeface="Calibri" panose="020F0502020204030204" pitchFamily="34" charset="0"/>
                <a:ea typeface="Calibri" panose="020F0502020204030204" pitchFamily="34" charset="0"/>
                <a:cs typeface="Times New Roman" panose="02020603050405020304" pitchFamily="18" charset="0"/>
              </a:rPr>
              <a:t>Геопространствена</a:t>
            </a:r>
            <a:r>
              <a:rPr lang="bg-BG" dirty="0">
                <a:latin typeface="Calibri" panose="020F0502020204030204" pitchFamily="34" charset="0"/>
                <a:ea typeface="Calibri" panose="020F0502020204030204" pitchFamily="34" charset="0"/>
                <a:cs typeface="Times New Roman" panose="02020603050405020304" pitchFamily="18" charset="0"/>
              </a:rPr>
              <a:t> база данни с екосистемите в България, изготвена </a:t>
            </a:r>
            <a:r>
              <a:rPr lang="bg-BG" dirty="0" smtClean="0">
                <a:latin typeface="Calibri" panose="020F0502020204030204" pitchFamily="34" charset="0"/>
                <a:ea typeface="Calibri" panose="020F0502020204030204" pitchFamily="34" charset="0"/>
                <a:cs typeface="Times New Roman" panose="02020603050405020304" pitchFamily="18" charset="0"/>
              </a:rPr>
              <a:t>от проект </a:t>
            </a:r>
            <a:r>
              <a:rPr lang="bg-BG" dirty="0">
                <a:latin typeface="Calibri" panose="020F0502020204030204" pitchFamily="34" charset="0"/>
                <a:ea typeface="Calibri" panose="020F0502020204030204" pitchFamily="34" charset="0"/>
                <a:cs typeface="Times New Roman" panose="02020603050405020304" pitchFamily="18" charset="0"/>
              </a:rPr>
              <a:t>„Национална приоритетна рамка за действие за Натура 2000“ – файл </a:t>
            </a:r>
            <a:r>
              <a:rPr lang="bg-BG" dirty="0" err="1">
                <a:latin typeface="Calibri" panose="020F0502020204030204" pitchFamily="34" charset="0"/>
                <a:ea typeface="Calibri" panose="020F0502020204030204" pitchFamily="34" charset="0"/>
                <a:cs typeface="Times New Roman" panose="02020603050405020304" pitchFamily="18" charset="0"/>
              </a:rPr>
              <a:t>Ecosystems_BG_final.gdb</a:t>
            </a:r>
            <a:r>
              <a:rPr lang="bg-BG" dirty="0">
                <a:latin typeface="Calibri" panose="020F0502020204030204" pitchFamily="34" charset="0"/>
                <a:ea typeface="Calibri" panose="020F0502020204030204" pitchFamily="34" charset="0"/>
                <a:cs typeface="Times New Roman" panose="02020603050405020304" pitchFamily="18" charset="0"/>
              </a:rPr>
              <a:t>, получен от МОСВ</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Wingdings" panose="05000000000000000000" pitchFamily="2" charset="2"/>
              <a:buChar char=""/>
            </a:pPr>
            <a:r>
              <a:rPr lang="bg-BG" dirty="0">
                <a:latin typeface="Calibri" panose="020F0502020204030204" pitchFamily="34" charset="0"/>
                <a:ea typeface="Calibri" panose="020F0502020204030204" pitchFamily="34" charset="0"/>
                <a:cs typeface="Times New Roman" panose="02020603050405020304" pitchFamily="18" charset="0"/>
              </a:rPr>
              <a:t>Граници на зоните от мрежата Натура 2000 в България във формат на шейп файлове (SCI_pSCI_Bulgaria_06_2015.shp и SPA_Bulgaria_05_2014.shp), свалени на 10.09.2015 г. от сайта на МОСВ (</a:t>
            </a:r>
            <a:r>
              <a:rPr lang="bg-BG"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http://natura2000.moew.government.bg/Home/Documents</a:t>
            </a:r>
            <a:r>
              <a:rPr lang="bg-B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Wingdings" panose="05000000000000000000" pitchFamily="2" charset="2"/>
              <a:buChar char=""/>
            </a:pPr>
            <a:r>
              <a:rPr lang="bg-BG" dirty="0">
                <a:latin typeface="Calibri" panose="020F0502020204030204" pitchFamily="34" charset="0"/>
                <a:ea typeface="Calibri" panose="020F0502020204030204" pitchFamily="34" charset="0"/>
                <a:cs typeface="Times New Roman" panose="02020603050405020304" pitchFamily="18" charset="0"/>
              </a:rPr>
              <a:t>Слоеве с висока резолюция </a:t>
            </a:r>
            <a:r>
              <a:rPr lang="en-US" dirty="0">
                <a:latin typeface="Calibri" panose="020F0502020204030204" pitchFamily="34" charset="0"/>
                <a:ea typeface="Calibri" panose="020F0502020204030204" pitchFamily="34" charset="0"/>
                <a:cs typeface="Times New Roman" panose="02020603050405020304" pitchFamily="18" charset="0"/>
              </a:rPr>
              <a:t>(high resolution layers, HRL)</a:t>
            </a:r>
            <a:r>
              <a:rPr lang="bg-BG" dirty="0">
                <a:latin typeface="Calibri" panose="020F0502020204030204" pitchFamily="34" charset="0"/>
                <a:ea typeface="Calibri" panose="020F0502020204030204" pitchFamily="34" charset="0"/>
                <a:cs typeface="Times New Roman" panose="02020603050405020304" pitchFamily="18" charset="0"/>
              </a:rPr>
              <a:t> за България</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които са резултат от работата по проект </a:t>
            </a:r>
            <a:r>
              <a:rPr lang="en-US" dirty="0">
                <a:latin typeface="Calibri" panose="020F0502020204030204" pitchFamily="34" charset="0"/>
                <a:ea typeface="Calibri" panose="020F0502020204030204" pitchFamily="34" charset="0"/>
                <a:cs typeface="Times New Roman" panose="02020603050405020304" pitchFamily="18" charset="0"/>
              </a:rPr>
              <a:t>GIO land</a:t>
            </a:r>
            <a:r>
              <a:rPr lang="bg-BG" dirty="0">
                <a:latin typeface="Calibri" panose="020F0502020204030204" pitchFamily="34" charset="0"/>
                <a:ea typeface="Calibri" panose="020F0502020204030204" pitchFamily="34" charset="0"/>
                <a:cs typeface="Times New Roman" panose="02020603050405020304" pitchFamily="18" charset="0"/>
              </a:rPr>
              <a:t> на </a:t>
            </a:r>
            <a:r>
              <a:rPr lang="bg-BG" dirty="0" err="1">
                <a:latin typeface="Calibri" panose="020F0502020204030204" pitchFamily="34" charset="0"/>
                <a:ea typeface="Calibri" panose="020F0502020204030204" pitchFamily="34" charset="0"/>
                <a:cs typeface="Times New Roman" panose="02020603050405020304" pitchFamily="18" charset="0"/>
              </a:rPr>
              <a:t>European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Environment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Agency</a:t>
            </a:r>
            <a:r>
              <a:rPr lang="bg-BG" dirty="0">
                <a:latin typeface="Calibri" panose="020F0502020204030204" pitchFamily="34" charset="0"/>
                <a:ea typeface="Calibri" panose="020F0502020204030204" pitchFamily="34" charset="0"/>
                <a:cs typeface="Times New Roman" panose="02020603050405020304" pitchFamily="18" charset="0"/>
              </a:rPr>
              <a:t> (EEA)</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Wingdings" panose="05000000000000000000" pitchFamily="2" charset="2"/>
              <a:buChar char=""/>
            </a:pPr>
            <a:r>
              <a:rPr lang="bg-BG" dirty="0">
                <a:latin typeface="Calibri" panose="020F0502020204030204" pitchFamily="34" charset="0"/>
                <a:ea typeface="Calibri" panose="020F0502020204030204" pitchFamily="34" charset="0"/>
                <a:cs typeface="Times New Roman" panose="02020603050405020304" pitchFamily="18" charset="0"/>
              </a:rPr>
              <a:t>Растерни ортофотоснимки на територията на България от 2011 г</a:t>
            </a:r>
            <a:r>
              <a:rPr lang="bg-BG"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bg-BG"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Топографски карти на </a:t>
            </a:r>
            <a:r>
              <a:rPr lang="bg-BG" dirty="0">
                <a:latin typeface="Calibri" panose="020F0502020204030204" pitchFamily="34" charset="0"/>
                <a:ea typeface="Calibri" panose="020F0502020204030204" pitchFamily="34" charset="0"/>
                <a:cs typeface="Times New Roman" panose="02020603050405020304" pitchFamily="18" charset="0"/>
              </a:rPr>
              <a:t>територията на </a:t>
            </a:r>
            <a:r>
              <a:rPr lang="bg-BG" dirty="0" smtClean="0">
                <a:latin typeface="Calibri" panose="020F0502020204030204" pitchFamily="34" charset="0"/>
                <a:ea typeface="Calibri" panose="020F0502020204030204" pitchFamily="34" charset="0"/>
                <a:cs typeface="Times New Roman" panose="02020603050405020304" pitchFamily="18" charset="0"/>
              </a:rPr>
              <a:t>България.</a:t>
            </a:r>
            <a:endParaRPr lang="bg-B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1673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pic>
        <p:nvPicPr>
          <p:cNvPr id="12" name="Picture 2" descr="http://bg03.gmc-bg.com/sites/default/files/4_Annex_ecosystem_map_B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765" y="1665605"/>
            <a:ext cx="6812874" cy="48212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1519123"/>
            <a:ext cx="7920880" cy="646331"/>
          </a:xfrm>
          <a:prstGeom prst="rect">
            <a:avLst/>
          </a:prstGeom>
        </p:spPr>
        <p:txBody>
          <a:bodyPr wrap="square">
            <a:spAutoFit/>
          </a:bodyPr>
          <a:lstStyle/>
          <a:p>
            <a:r>
              <a:rPr lang="ru-RU" dirty="0"/>
              <a:t>НАЦИОНАЛНА ПРИОРИТЕТНА РАМКА ЗА ДЕЙСТВИЕ (НПРД) ЗА НАТУРА </a:t>
            </a:r>
            <a:r>
              <a:rPr lang="ru-RU" dirty="0" smtClean="0"/>
              <a:t>2000</a:t>
            </a:r>
            <a:endParaRPr lang="en-US" dirty="0" smtClean="0"/>
          </a:p>
          <a:p>
            <a:r>
              <a:rPr lang="en-US" dirty="0"/>
              <a:t>Prioritized action framework (PAF</a:t>
            </a:r>
            <a:r>
              <a:rPr lang="en-US" dirty="0" smtClean="0"/>
              <a:t>) – 2013</a:t>
            </a:r>
            <a:endParaRPr lang="en-US" dirty="0"/>
          </a:p>
        </p:txBody>
      </p:sp>
    </p:spTree>
    <p:extLst>
      <p:ext uri="{BB962C8B-B14F-4D97-AF65-F5344CB8AC3E}">
        <p14:creationId xmlns:p14="http://schemas.microsoft.com/office/powerpoint/2010/main" val="410615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Пресконференция, БТА                                                                                                                                                           София, 31 март 2016</a:t>
            </a:r>
            <a:endParaRPr lang="en-US" sz="1200" b="1" dirty="0">
              <a:solidFill>
                <a:srgbClr val="77933C"/>
              </a:solidFill>
            </a:endParaRPr>
          </a:p>
        </p:txBody>
      </p:sp>
      <p:sp>
        <p:nvSpPr>
          <p:cNvPr id="9" name="Rectangle 8"/>
          <p:cNvSpPr/>
          <p:nvPr/>
        </p:nvSpPr>
        <p:spPr>
          <a:xfrm>
            <a:off x="251520" y="1628800"/>
            <a:ext cx="7848872" cy="400110"/>
          </a:xfrm>
          <a:prstGeom prst="rect">
            <a:avLst/>
          </a:prstGeom>
        </p:spPr>
        <p:txBody>
          <a:bodyPr wrap="square">
            <a:spAutoFit/>
          </a:bodyPr>
          <a:lstStyle/>
          <a:p>
            <a:r>
              <a:rPr lang="bg-BG" sz="2000" b="1" dirty="0" smtClean="0">
                <a:solidFill>
                  <a:schemeClr val="accent3">
                    <a:lumMod val="50000"/>
                  </a:schemeClr>
                </a:solidFill>
              </a:rPr>
              <a:t>Картиране на екосистемите от тип вътрешни влажни зони</a:t>
            </a:r>
            <a:endParaRPr lang="en-US" sz="2000" dirty="0">
              <a:solidFill>
                <a:schemeClr val="accent3">
                  <a:lumMod val="50000"/>
                </a:schemeClr>
              </a:solidFill>
            </a:endParaRPr>
          </a:p>
        </p:txBody>
      </p:sp>
      <p:sp>
        <p:nvSpPr>
          <p:cNvPr id="10" name="Rectangle 9"/>
          <p:cNvSpPr/>
          <p:nvPr/>
        </p:nvSpPr>
        <p:spPr>
          <a:xfrm>
            <a:off x="251520" y="2471727"/>
            <a:ext cx="8640960" cy="3150606"/>
          </a:xfrm>
          <a:prstGeom prst="rect">
            <a:avLst/>
          </a:prstGeom>
          <a:solidFill>
            <a:schemeClr val="bg1">
              <a:lumMod val="85000"/>
            </a:schemeClr>
          </a:solidFill>
        </p:spPr>
        <p:txBody>
          <a:bodyPr wrap="square">
            <a:spAutoFit/>
          </a:bodyPr>
          <a:lstStyle/>
          <a:p>
            <a:pPr algn="just"/>
            <a:r>
              <a:rPr lang="ru-RU" dirty="0" smtClean="0">
                <a:latin typeface="Calibri" panose="020F0502020204030204" pitchFamily="34" charset="0"/>
                <a:cs typeface="Times New Roman" panose="02020603050405020304" pitchFamily="18" charset="0"/>
              </a:rPr>
              <a:t>Следващи стъпки от процеса на картиране са:</a:t>
            </a:r>
            <a:endParaRPr lang="en-US" dirty="0" smtClean="0">
              <a:latin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Получаване на стартов </a:t>
            </a:r>
            <a:r>
              <a:rPr lang="bg-BG" dirty="0" err="1" smtClean="0">
                <a:latin typeface="Calibri" panose="020F0502020204030204" pitchFamily="34" charset="0"/>
                <a:ea typeface="Calibri" panose="020F0502020204030204" pitchFamily="34" charset="0"/>
                <a:cs typeface="Times New Roman" panose="02020603050405020304" pitchFamily="18" charset="0"/>
              </a:rPr>
              <a:t>полигонов</a:t>
            </a:r>
            <a:r>
              <a:rPr lang="bg-BG" dirty="0" smtClean="0">
                <a:latin typeface="Calibri" panose="020F0502020204030204" pitchFamily="34" charset="0"/>
                <a:ea typeface="Calibri" panose="020F0502020204030204" pitchFamily="34" charset="0"/>
                <a:cs typeface="Times New Roman" panose="02020603050405020304" pitchFamily="18" charset="0"/>
              </a:rPr>
              <a:t> слой с обекти за картиране</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Подбор на статистически достоверна извадка от обекти за валидиране на терен</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Корекция на геометрия и атрибути на обекти и добавяне на нови.</a:t>
            </a:r>
          </a:p>
          <a:p>
            <a:pPr marL="342900" lvl="0" indent="-342900">
              <a:lnSpc>
                <a:spcPct val="107000"/>
              </a:lnSpc>
              <a:spcAft>
                <a:spcPts val="800"/>
              </a:spcAft>
              <a:buFont typeface="Wingdings" panose="05000000000000000000" pitchFamily="2" charset="2"/>
              <a:buChar char=""/>
            </a:pPr>
            <a:endParaRPr lang="bg-B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Calibri" panose="020F0502020204030204" pitchFamily="34" charset="0"/>
                <a:cs typeface="Times New Roman" panose="02020603050405020304" pitchFamily="18" charset="0"/>
              </a:rPr>
              <a:t>Основни методи на картиране:</a:t>
            </a:r>
            <a:endParaRPr lang="en-US" dirty="0">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Визуална инспекция и интерпретация на изображения и векторни слоеве с атрибути</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bg-BG"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bg-BG" dirty="0" err="1" smtClean="0">
                <a:latin typeface="Calibri" panose="020F0502020204030204" pitchFamily="34" charset="0"/>
                <a:ea typeface="Calibri" panose="020F0502020204030204" pitchFamily="34" charset="0"/>
                <a:cs typeface="Times New Roman" panose="02020603050405020304" pitchFamily="18" charset="0"/>
              </a:rPr>
              <a:t>Векторизация</a:t>
            </a:r>
            <a:r>
              <a:rPr lang="bg-BG" dirty="0" smtClean="0">
                <a:latin typeface="Calibri" panose="020F0502020204030204" pitchFamily="34" charset="0"/>
                <a:ea typeface="Calibri" panose="020F0502020204030204" pitchFamily="34" charset="0"/>
                <a:cs typeface="Times New Roman" panose="02020603050405020304" pitchFamily="18" charset="0"/>
              </a:rPr>
              <a:t> на обекти от изображения.</a:t>
            </a:r>
          </a:p>
        </p:txBody>
      </p:sp>
    </p:spTree>
    <p:extLst>
      <p:ext uri="{BB962C8B-B14F-4D97-AF65-F5344CB8AC3E}">
        <p14:creationId xmlns:p14="http://schemas.microsoft.com/office/powerpoint/2010/main" val="1197530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1063</TotalTime>
  <Words>1475</Words>
  <Application>Microsoft Office PowerPoint</Application>
  <PresentationFormat>On-screen Show (4:3)</PresentationFormat>
  <Paragraphs>158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Verdana</vt:lpstr>
      <vt:lpstr>Wingdings</vt:lpstr>
      <vt:lpstr>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Nevena Kamburova</dc:creator>
  <cp:lastModifiedBy>VGG</cp:lastModifiedBy>
  <cp:revision>94</cp:revision>
  <dcterms:created xsi:type="dcterms:W3CDTF">2016-02-08T08:48:24Z</dcterms:created>
  <dcterms:modified xsi:type="dcterms:W3CDTF">2016-03-30T13:06:51Z</dcterms:modified>
</cp:coreProperties>
</file>