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76" r:id="rId3"/>
    <p:sldId id="279" r:id="rId4"/>
    <p:sldId id="280" r:id="rId5"/>
    <p:sldId id="295" r:id="rId6"/>
    <p:sldId id="299" r:id="rId7"/>
    <p:sldId id="296" r:id="rId8"/>
    <p:sldId id="293" r:id="rId9"/>
    <p:sldId id="283" r:id="rId10"/>
    <p:sldId id="288" r:id="rId11"/>
    <p:sldId id="291" r:id="rId12"/>
    <p:sldId id="284" r:id="rId13"/>
    <p:sldId id="297" r:id="rId14"/>
    <p:sldId id="287" r:id="rId15"/>
    <p:sldId id="300" r:id="rId16"/>
    <p:sldId id="301" r:id="rId17"/>
    <p:sldId id="302" r:id="rId18"/>
    <p:sldId id="278" r:id="rId19"/>
    <p:sldId id="257" r:id="rId20"/>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2BF"/>
    <a:srgbClr val="73FFDF"/>
    <a:srgbClr val="FF00C5"/>
    <a:srgbClr val="D3D4D4"/>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19" autoAdjust="0"/>
    <p:restoredTop sz="94660"/>
  </p:normalViewPr>
  <p:slideViewPr>
    <p:cSldViewPr>
      <p:cViewPr varScale="1">
        <p:scale>
          <a:sx n="79" d="100"/>
          <a:sy n="79" d="100"/>
        </p:scale>
        <p:origin x="972"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C891E97-7267-4B90-AC70-B3D6C4A349B7}" type="datetimeFigureOut">
              <a:rPr lang="fr-FR">
                <a:solidFill>
                  <a:prstClr val="black"/>
                </a:solidFill>
              </a:rPr>
              <a:pPr defTabSz="457200">
                <a:defRPr/>
              </a:pPr>
              <a:t>12/04/2017</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31A5490F-43D6-4496-A131-E4F9AEA79BA9}"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9212326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8C80451E-C596-4285-96E2-74CDC7B485EC}" type="datetimeFigureOut">
              <a:rPr lang="fr-FR">
                <a:solidFill>
                  <a:prstClr val="black"/>
                </a:solidFill>
              </a:rPr>
              <a:pPr defTabSz="457200">
                <a:defRPr/>
              </a:pPr>
              <a:t>12/04/2017</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135FD757-E6BF-41BD-8268-E025CBE93A17}"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15524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B466972C-2AA9-44DC-91D8-797F6F249D21}" type="datetimeFigureOut">
              <a:rPr lang="fr-FR">
                <a:solidFill>
                  <a:prstClr val="black"/>
                </a:solidFill>
              </a:rPr>
              <a:pPr defTabSz="457200">
                <a:defRPr/>
              </a:pPr>
              <a:t>12/04/2017</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B437C014-D915-4BDC-AA74-46F1B65BFE50}"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25333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CEFDF162-C735-4FCB-9BD7-E8237A5626E0}" type="datetimeFigureOut">
              <a:rPr lang="fr-FR">
                <a:solidFill>
                  <a:prstClr val="black"/>
                </a:solidFill>
              </a:rPr>
              <a:pPr defTabSz="457200">
                <a:defRPr/>
              </a:pPr>
              <a:t>12/04/2017</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C16F34A0-4F7F-4848-9DF2-228E3BB60414}"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3169829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6E52F10-139D-4952-A377-B7FF08224CB1}" type="datetimeFigureOut">
              <a:rPr lang="fr-FR">
                <a:solidFill>
                  <a:prstClr val="black"/>
                </a:solidFill>
              </a:rPr>
              <a:pPr defTabSz="457200">
                <a:defRPr/>
              </a:pPr>
              <a:t>12/04/2017</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13629D57-AEB7-4296-ABD0-C5CB0189DB2E}"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30048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86B3C866-2730-4B54-9B91-ED466502DB0E}" type="datetimeFigureOut">
              <a:rPr lang="fr-FR">
                <a:solidFill>
                  <a:prstClr val="black"/>
                </a:solidFill>
              </a:rPr>
              <a:pPr defTabSz="457200">
                <a:defRPr/>
              </a:pPr>
              <a:t>12/04/2017</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44356867-066C-4E78-8A82-CC2B71AF4BD7}"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02096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7EB609A-F07F-4465-BFB4-78287CAC0606}" type="datetimeFigureOut">
              <a:rPr lang="fr-FR">
                <a:solidFill>
                  <a:prstClr val="black"/>
                </a:solidFill>
              </a:rPr>
              <a:pPr defTabSz="457200">
                <a:defRPr/>
              </a:pPr>
              <a:t>12/04/2017</a:t>
            </a:fld>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B4699A08-7CC5-4E87-AE99-530AD361FF49}"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53156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5CEEA83-6938-47E7-B37D-E31CCB4E4613}" type="datetimeFigureOut">
              <a:rPr lang="fr-FR">
                <a:solidFill>
                  <a:prstClr val="black"/>
                </a:solidFill>
              </a:rPr>
              <a:pPr defTabSz="457200">
                <a:defRPr/>
              </a:pPr>
              <a:t>12/04/2017</a:t>
            </a:fld>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E7C8B6ED-A412-491B-AC03-CB8A5FAF05B9}"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105115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162D234-23A2-43C6-AEA3-FF9C32F4C0A6}" type="datetimeFigureOut">
              <a:rPr lang="fr-FR">
                <a:solidFill>
                  <a:prstClr val="black"/>
                </a:solidFill>
              </a:rPr>
              <a:pPr defTabSz="457200">
                <a:defRPr/>
              </a:pPr>
              <a:t>12/04/2017</a:t>
            </a:fld>
            <a:endParaRPr lang="fr-FR">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7220256-E0BE-4748-B626-158B7B203234}"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270520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9BA78708-BFAA-4DE0-AD29-9D0D54E73097}" type="datetimeFigureOut">
              <a:rPr lang="fr-FR">
                <a:solidFill>
                  <a:prstClr val="black"/>
                </a:solidFill>
              </a:rPr>
              <a:pPr defTabSz="457200">
                <a:defRPr/>
              </a:pPr>
              <a:t>12/04/2017</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66F5BBBA-CF90-4DAD-B69F-82EE7893F2EF}"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42666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DD53F33A-E5A5-44EC-BEFD-4BB6A8139C91}" type="datetimeFigureOut">
              <a:rPr lang="fr-FR">
                <a:solidFill>
                  <a:prstClr val="black"/>
                </a:solidFill>
              </a:rPr>
              <a:pPr defTabSz="457200">
                <a:defRPr/>
              </a:pPr>
              <a:t>12/04/2017</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6A6309B4-057B-471A-8EB1-ECB4F05BDBA9}" type="slidenum">
              <a:rPr lang="fr-FR">
                <a:solidFill>
                  <a:prstClr val="black"/>
                </a:solidFill>
              </a:rPr>
              <a:pPr defTabSz="457200">
                <a:defRPr/>
              </a:pPr>
              <a:t>‹#›</a:t>
            </a:fld>
            <a:endParaRPr lang="fr-FR">
              <a:solidFill>
                <a:prstClr val="black"/>
              </a:solidFill>
            </a:endParaRPr>
          </a:p>
        </p:txBody>
      </p:sp>
    </p:spTree>
    <p:extLst>
      <p:ext uri="{BB962C8B-B14F-4D97-AF65-F5344CB8AC3E}">
        <p14:creationId xmlns:p14="http://schemas.microsoft.com/office/powerpoint/2010/main" val="35066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Image 1" descr="fond_carte.g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5922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iber.bas.bg/sites/default/files/projects/WEM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natura2000.moew.government.bg/Home/Docu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1628800"/>
            <a:ext cx="8640960" cy="4909027"/>
          </a:xfrm>
          <a:prstGeom prst="rect">
            <a:avLst/>
          </a:prstGeom>
          <a:solidFill>
            <a:srgbClr val="D3D4D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re 1"/>
          <p:cNvSpPr txBox="1">
            <a:spLocks/>
          </p:cNvSpPr>
          <p:nvPr/>
        </p:nvSpPr>
        <p:spPr>
          <a:xfrm>
            <a:off x="647564" y="1601991"/>
            <a:ext cx="7848872" cy="1178937"/>
          </a:xfrm>
          <a:prstGeom prst="rect">
            <a:avLst/>
          </a:prstGeom>
          <a:effectLst>
            <a:outerShdw blurRad="76200" dir="13500000" sy="23000" kx="1200000" algn="br" rotWithShape="0">
              <a:prstClr val="black">
                <a:alpha val="20000"/>
              </a:prstClr>
            </a:outerShdw>
          </a:effectLst>
        </p:spPr>
        <p:txBody>
          <a:bodyPr anchor="ctr"/>
          <a:lstStyle/>
          <a:p>
            <a:pPr algn="ctr" defTabSz="457200" fontAlgn="base">
              <a:spcBef>
                <a:spcPct val="0"/>
              </a:spcBef>
              <a:spcAft>
                <a:spcPct val="0"/>
              </a:spcAft>
            </a:pPr>
            <a:r>
              <a:rPr lang="ru-RU" sz="1700" b="1" dirty="0">
                <a:solidFill>
                  <a:srgbClr val="9BBB59">
                    <a:lumMod val="75000"/>
                  </a:srgbClr>
                </a:solidFill>
                <a:latin typeface="Verdana" pitchFamily="34" charset="0"/>
              </a:rPr>
              <a:t>Типология и картиране на екосистеми от </a:t>
            </a:r>
            <a:r>
              <a:rPr lang="ru-RU" sz="1700" b="1" dirty="0" smtClean="0">
                <a:solidFill>
                  <a:srgbClr val="9BBB59">
                    <a:lumMod val="75000"/>
                  </a:srgbClr>
                </a:solidFill>
                <a:latin typeface="Verdana" pitchFamily="34" charset="0"/>
              </a:rPr>
              <a:t>тип</a:t>
            </a:r>
            <a:r>
              <a:rPr lang="en-US" sz="1700" b="1" dirty="0" smtClean="0">
                <a:solidFill>
                  <a:srgbClr val="9BBB59">
                    <a:lumMod val="75000"/>
                  </a:srgbClr>
                </a:solidFill>
                <a:latin typeface="Verdana" pitchFamily="34" charset="0"/>
              </a:rPr>
              <a:t/>
            </a:r>
            <a:br>
              <a:rPr lang="en-US" sz="1700" b="1" dirty="0" smtClean="0">
                <a:solidFill>
                  <a:srgbClr val="9BBB59">
                    <a:lumMod val="75000"/>
                  </a:srgbClr>
                </a:solidFill>
                <a:latin typeface="Verdana" pitchFamily="34" charset="0"/>
              </a:rPr>
            </a:br>
            <a:r>
              <a:rPr lang="ru-RU" sz="1700" b="1" dirty="0" smtClean="0">
                <a:solidFill>
                  <a:srgbClr val="9BBB59">
                    <a:lumMod val="75000"/>
                  </a:srgbClr>
                </a:solidFill>
                <a:latin typeface="Verdana" pitchFamily="34" charset="0"/>
              </a:rPr>
              <a:t>„вътрешни </a:t>
            </a:r>
            <a:r>
              <a:rPr lang="ru-RU" sz="1700" b="1" dirty="0">
                <a:solidFill>
                  <a:srgbClr val="9BBB59">
                    <a:lumMod val="75000"/>
                  </a:srgbClr>
                </a:solidFill>
                <a:latin typeface="Verdana" pitchFamily="34" charset="0"/>
              </a:rPr>
              <a:t>влажни зони“</a:t>
            </a:r>
          </a:p>
          <a:p>
            <a:pPr algn="ctr" defTabSz="457200" fontAlgn="base">
              <a:spcBef>
                <a:spcPct val="0"/>
              </a:spcBef>
              <a:spcAft>
                <a:spcPct val="0"/>
              </a:spcAft>
            </a:pPr>
            <a:r>
              <a:rPr lang="ru-RU" sz="1700" b="1" dirty="0">
                <a:solidFill>
                  <a:srgbClr val="9BBB59">
                    <a:lumMod val="75000"/>
                  </a:srgbClr>
                </a:solidFill>
                <a:latin typeface="Verdana" pitchFamily="34" charset="0"/>
              </a:rPr>
              <a:t>в рамката на проект WEMA</a:t>
            </a:r>
          </a:p>
        </p:txBody>
      </p:sp>
      <p:sp>
        <p:nvSpPr>
          <p:cNvPr id="2" name="Titre 1"/>
          <p:cNvSpPr txBox="1">
            <a:spLocks/>
          </p:cNvSpPr>
          <p:nvPr/>
        </p:nvSpPr>
        <p:spPr>
          <a:xfrm>
            <a:off x="539552" y="4431977"/>
            <a:ext cx="8064896" cy="1949351"/>
          </a:xfrm>
          <a:prstGeom prst="rect">
            <a:avLst/>
          </a:prstGeom>
          <a:effectLst>
            <a:outerShdw blurRad="76200" dir="13500000" sy="23000" kx="1200000" algn="br" rotWithShape="0">
              <a:prstClr val="black">
                <a:alpha val="20000"/>
              </a:prstClr>
            </a:outerShdw>
          </a:effectLst>
        </p:spPr>
        <p:txBody>
          <a:bodyPr anchor="ctr"/>
          <a:lstStyle/>
          <a:p>
            <a:pPr>
              <a:spcAft>
                <a:spcPts val="600"/>
              </a:spcAft>
            </a:pPr>
            <a:r>
              <a:rPr lang="bg-BG" sz="1600" b="1" dirty="0">
                <a:solidFill>
                  <a:srgbClr val="77933C"/>
                </a:solidFill>
              </a:rPr>
              <a:t>ПРОГРАМА </a:t>
            </a:r>
            <a:r>
              <a:rPr lang="en-US" sz="1600" b="1" dirty="0" smtClean="0">
                <a:solidFill>
                  <a:srgbClr val="77933C"/>
                </a:solidFill>
              </a:rPr>
              <a:t>BG</a:t>
            </a:r>
            <a:r>
              <a:rPr lang="bg-BG" sz="1600" b="1" dirty="0" smtClean="0">
                <a:solidFill>
                  <a:srgbClr val="77933C"/>
                </a:solidFill>
              </a:rPr>
              <a:t>03  </a:t>
            </a:r>
            <a:r>
              <a:rPr lang="bg-BG" sz="1600" b="1" dirty="0">
                <a:solidFill>
                  <a:srgbClr val="77933C"/>
                </a:solidFill>
              </a:rPr>
              <a:t>БИОЛОГИЧНО РАЗНООБРАЗИЕ И </a:t>
            </a:r>
            <a:r>
              <a:rPr lang="bg-BG" sz="1600" b="1" dirty="0" smtClean="0">
                <a:solidFill>
                  <a:srgbClr val="77933C"/>
                </a:solidFill>
              </a:rPr>
              <a:t>ЕКОСИСТЕМИ</a:t>
            </a:r>
            <a:endParaRPr lang="en-US" sz="1600" dirty="0">
              <a:solidFill>
                <a:srgbClr val="77933C"/>
              </a:solidFill>
            </a:endParaRPr>
          </a:p>
          <a:p>
            <a:pPr>
              <a:spcAft>
                <a:spcPts val="600"/>
              </a:spcAft>
            </a:pPr>
            <a:r>
              <a:rPr lang="bg-BG" b="1" dirty="0" smtClean="0">
                <a:solidFill>
                  <a:srgbClr val="77933C"/>
                </a:solidFill>
              </a:rPr>
              <a:t>на Финансовия механизъм на </a:t>
            </a:r>
          </a:p>
          <a:p>
            <a:pPr>
              <a:spcAft>
                <a:spcPts val="600"/>
              </a:spcAft>
            </a:pPr>
            <a:r>
              <a:rPr lang="bg-BG" b="1" dirty="0" smtClean="0">
                <a:solidFill>
                  <a:srgbClr val="77933C"/>
                </a:solidFill>
              </a:rPr>
              <a:t>Европейското икономическо пространство 2009-2014</a:t>
            </a:r>
          </a:p>
          <a:p>
            <a:pPr>
              <a:spcAft>
                <a:spcPts val="600"/>
              </a:spcAft>
            </a:pPr>
            <a:r>
              <a:rPr lang="bg-BG" b="1" dirty="0">
                <a:solidFill>
                  <a:srgbClr val="77933C"/>
                </a:solidFill>
              </a:rPr>
              <a:t>Договор № Д-33-86/27.08.2015 г.</a:t>
            </a:r>
            <a:endParaRPr lang="bg-BG" b="1" dirty="0" smtClean="0">
              <a:solidFill>
                <a:srgbClr val="77933C"/>
              </a:solidFill>
            </a:endParaRPr>
          </a:p>
          <a:p>
            <a:r>
              <a:rPr lang="bg-BG" b="1" dirty="0" smtClean="0">
                <a:solidFill>
                  <a:prstClr val="black"/>
                </a:solidFill>
              </a:rPr>
              <a:t>Програмен оператор</a:t>
            </a:r>
            <a:r>
              <a:rPr lang="en-US" b="1" dirty="0" smtClean="0">
                <a:solidFill>
                  <a:prstClr val="black"/>
                </a:solidFill>
              </a:rPr>
              <a:t>: </a:t>
            </a:r>
            <a:r>
              <a:rPr lang="bg-BG" b="1" dirty="0" smtClean="0">
                <a:solidFill>
                  <a:prstClr val="black"/>
                </a:solidFill>
              </a:rPr>
              <a:t>МОСВ	</a:t>
            </a:r>
            <a:r>
              <a:rPr lang="en-US" b="1" dirty="0">
                <a:solidFill>
                  <a:prstClr val="black"/>
                </a:solidFill>
              </a:rPr>
              <a:t> </a:t>
            </a:r>
            <a:r>
              <a:rPr lang="en-US" b="1" dirty="0" smtClean="0">
                <a:solidFill>
                  <a:prstClr val="black"/>
                </a:solidFill>
              </a:rPr>
              <a:t>http://www.BG03.moew.government.bg</a:t>
            </a:r>
            <a:endParaRPr lang="en-US"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9552" y="2884874"/>
            <a:ext cx="7776864" cy="338554"/>
          </a:xfrm>
          <a:prstGeom prst="rect">
            <a:avLst/>
          </a:prstGeom>
          <a:noFill/>
        </p:spPr>
        <p:txBody>
          <a:bodyPr wrap="square" rtlCol="0">
            <a:spAutoFit/>
          </a:bodyPr>
          <a:lstStyle/>
          <a:p>
            <a:pPr algn="ctr"/>
            <a:r>
              <a:rPr lang="bg-BG" sz="1600" b="1" i="1" dirty="0" smtClean="0">
                <a:solidFill>
                  <a:srgbClr val="77933C"/>
                </a:solidFill>
              </a:rPr>
              <a:t>Институт по биоразнообразие и екосистемни изследвания – БАН</a:t>
            </a:r>
            <a:endParaRPr lang="en-US" sz="1600" b="1" i="1" dirty="0">
              <a:solidFill>
                <a:srgbClr val="77933C"/>
              </a:solidFill>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
        <p:nvSpPr>
          <p:cNvPr id="9" name="TextBox 8"/>
          <p:cNvSpPr txBox="1"/>
          <p:nvPr/>
        </p:nvSpPr>
        <p:spPr>
          <a:xfrm>
            <a:off x="539552" y="3431322"/>
            <a:ext cx="7776864" cy="861774"/>
          </a:xfrm>
          <a:prstGeom prst="rect">
            <a:avLst/>
          </a:prstGeom>
          <a:noFill/>
        </p:spPr>
        <p:txBody>
          <a:bodyPr wrap="square" rtlCol="0">
            <a:spAutoFit/>
          </a:bodyPr>
          <a:lstStyle/>
          <a:p>
            <a:pPr algn="ctr"/>
            <a:r>
              <a:rPr lang="bg-BG" b="1" dirty="0" smtClean="0"/>
              <a:t>Валери Георгиев </a:t>
            </a:r>
          </a:p>
          <a:p>
            <a:pPr algn="ctr"/>
            <a:r>
              <a:rPr lang="bg-BG" sz="1600" b="1" dirty="0" smtClean="0"/>
              <a:t>Експерт растително разнообразие и ГИС</a:t>
            </a:r>
          </a:p>
          <a:p>
            <a:pPr algn="ctr"/>
            <a:r>
              <a:rPr lang="en-US" sz="1600" b="1" dirty="0" smtClean="0"/>
              <a:t>E-mail: Valeri.Georgiev@iber.bas.bg</a:t>
            </a:r>
            <a:endParaRPr lang="en-US" sz="1600" b="1" dirty="0"/>
          </a:p>
        </p:txBody>
      </p:sp>
    </p:spTree>
    <p:extLst>
      <p:ext uri="{BB962C8B-B14F-4D97-AF65-F5344CB8AC3E}">
        <p14:creationId xmlns:p14="http://schemas.microsoft.com/office/powerpoint/2010/main" val="2141158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395536" y="1556792"/>
            <a:ext cx="7904960" cy="400110"/>
          </a:xfrm>
          <a:prstGeom prst="rect">
            <a:avLst/>
          </a:prstGeom>
        </p:spPr>
        <p:txBody>
          <a:bodyPr wrap="square">
            <a:spAutoFit/>
          </a:bodyPr>
          <a:lstStyle/>
          <a:p>
            <a:r>
              <a:rPr lang="bg-BG" sz="2000" b="1" dirty="0" smtClean="0">
                <a:solidFill>
                  <a:schemeClr val="accent3">
                    <a:lumMod val="50000"/>
                  </a:schemeClr>
                </a:solidFill>
              </a:rPr>
              <a:t>Екосистеми от тип вътрешни влажни зони</a:t>
            </a:r>
            <a:r>
              <a:rPr lang="en-US" sz="2000" b="1" dirty="0" smtClean="0">
                <a:solidFill>
                  <a:schemeClr val="accent3">
                    <a:lumMod val="50000"/>
                  </a:schemeClr>
                </a:solidFill>
              </a:rPr>
              <a:t> </a:t>
            </a:r>
            <a:r>
              <a:rPr lang="bg-BG" sz="2000" b="1" dirty="0" smtClean="0">
                <a:solidFill>
                  <a:schemeClr val="accent3">
                    <a:lumMod val="50000"/>
                  </a:schemeClr>
                </a:solidFill>
              </a:rPr>
              <a:t>и мрежата Натура 2000</a:t>
            </a:r>
            <a:endParaRPr lang="en-US" sz="2000" dirty="0">
              <a:solidFill>
                <a:schemeClr val="accent3">
                  <a:lumMod val="50000"/>
                </a:schemeClr>
              </a:solidFill>
            </a:endParaRPr>
          </a:p>
        </p:txBody>
      </p:sp>
      <p:pic>
        <p:nvPicPr>
          <p:cNvPr id="2" name="Picture 1"/>
          <p:cNvPicPr>
            <a:picLocks noChangeAspect="1"/>
          </p:cNvPicPr>
          <p:nvPr/>
        </p:nvPicPr>
        <p:blipFill>
          <a:blip r:embed="rId4"/>
          <a:stretch>
            <a:fillRect/>
          </a:stretch>
        </p:blipFill>
        <p:spPr>
          <a:xfrm>
            <a:off x="971600" y="1884351"/>
            <a:ext cx="7272808" cy="4640994"/>
          </a:xfrm>
          <a:prstGeom prst="rect">
            <a:avLst/>
          </a:prstGeom>
        </p:spPr>
      </p:pic>
      <p:sp>
        <p:nvSpPr>
          <p:cNvPr id="4" name="Oval 3"/>
          <p:cNvSpPr/>
          <p:nvPr/>
        </p:nvSpPr>
        <p:spPr>
          <a:xfrm>
            <a:off x="6084168" y="5661248"/>
            <a:ext cx="144016" cy="72008"/>
          </a:xfrm>
          <a:prstGeom prst="ellipse">
            <a:avLst/>
          </a:prstGeom>
          <a:solidFill>
            <a:srgbClr val="FF00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084168" y="5949280"/>
            <a:ext cx="144016" cy="72008"/>
          </a:xfrm>
          <a:prstGeom prst="ellipse">
            <a:avLst/>
          </a:prstGeom>
          <a:solidFill>
            <a:srgbClr val="73FF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084168" y="6237312"/>
            <a:ext cx="144016" cy="72008"/>
          </a:xfrm>
          <a:prstGeom prst="ellipse">
            <a:avLst/>
          </a:prstGeom>
          <a:solidFill>
            <a:srgbClr val="E9F2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300192" y="5574141"/>
            <a:ext cx="1368152" cy="246221"/>
          </a:xfrm>
          <a:prstGeom prst="rect">
            <a:avLst/>
          </a:prstGeom>
          <a:noFill/>
        </p:spPr>
        <p:txBody>
          <a:bodyPr wrap="square" rtlCol="0">
            <a:spAutoFit/>
          </a:bodyPr>
          <a:lstStyle/>
          <a:p>
            <a:r>
              <a:rPr lang="en-US" sz="1000" dirty="0" smtClean="0"/>
              <a:t>WEMA </a:t>
            </a:r>
            <a:r>
              <a:rPr lang="bg-BG" sz="1000" dirty="0" smtClean="0"/>
              <a:t>полигони</a:t>
            </a:r>
            <a:endParaRPr lang="en-US" sz="1000" dirty="0"/>
          </a:p>
        </p:txBody>
      </p:sp>
      <p:sp>
        <p:nvSpPr>
          <p:cNvPr id="14" name="TextBox 13"/>
          <p:cNvSpPr txBox="1"/>
          <p:nvPr/>
        </p:nvSpPr>
        <p:spPr>
          <a:xfrm>
            <a:off x="6300192" y="5866314"/>
            <a:ext cx="1368152" cy="246221"/>
          </a:xfrm>
          <a:prstGeom prst="rect">
            <a:avLst/>
          </a:prstGeom>
          <a:noFill/>
        </p:spPr>
        <p:txBody>
          <a:bodyPr wrap="square" rtlCol="0">
            <a:spAutoFit/>
          </a:bodyPr>
          <a:lstStyle/>
          <a:p>
            <a:r>
              <a:rPr lang="en-US" sz="1000" dirty="0" smtClean="0"/>
              <a:t>SPA </a:t>
            </a:r>
            <a:r>
              <a:rPr lang="bg-BG" sz="1000" dirty="0" smtClean="0"/>
              <a:t>зони</a:t>
            </a:r>
            <a:r>
              <a:rPr lang="en-US" sz="1000" dirty="0" smtClean="0"/>
              <a:t> </a:t>
            </a:r>
            <a:r>
              <a:rPr lang="bg-BG" sz="1000" dirty="0" smtClean="0"/>
              <a:t>Натура 2000</a:t>
            </a:r>
            <a:endParaRPr lang="en-US" sz="1000" dirty="0"/>
          </a:p>
        </p:txBody>
      </p:sp>
      <p:sp>
        <p:nvSpPr>
          <p:cNvPr id="15" name="TextBox 14"/>
          <p:cNvSpPr txBox="1"/>
          <p:nvPr/>
        </p:nvSpPr>
        <p:spPr>
          <a:xfrm>
            <a:off x="6300192" y="6135107"/>
            <a:ext cx="1728192" cy="246221"/>
          </a:xfrm>
          <a:prstGeom prst="rect">
            <a:avLst/>
          </a:prstGeom>
          <a:noFill/>
        </p:spPr>
        <p:txBody>
          <a:bodyPr wrap="square" rtlCol="0">
            <a:spAutoFit/>
          </a:bodyPr>
          <a:lstStyle/>
          <a:p>
            <a:r>
              <a:rPr lang="en-US" sz="1000" dirty="0" smtClean="0"/>
              <a:t>SCI </a:t>
            </a:r>
            <a:r>
              <a:rPr lang="bg-BG" sz="1000" dirty="0" smtClean="0"/>
              <a:t>и </a:t>
            </a:r>
            <a:r>
              <a:rPr lang="en-US" sz="1000" dirty="0" smtClean="0"/>
              <a:t>pSCI </a:t>
            </a:r>
            <a:r>
              <a:rPr lang="bg-BG" sz="1000" dirty="0" smtClean="0"/>
              <a:t>зони Натура 2000</a:t>
            </a:r>
            <a:endParaRPr lang="en-US" sz="1000" dirty="0"/>
          </a:p>
        </p:txBody>
      </p:sp>
      <p:sp>
        <p:nvSpPr>
          <p:cNvPr id="17" name="TextBox 16"/>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2619033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251520" y="1628800"/>
            <a:ext cx="7848872" cy="400110"/>
          </a:xfrm>
          <a:prstGeom prst="rect">
            <a:avLst/>
          </a:prstGeom>
        </p:spPr>
        <p:txBody>
          <a:bodyPr wrap="square">
            <a:spAutoFit/>
          </a:bodyPr>
          <a:lstStyle/>
          <a:p>
            <a:r>
              <a:rPr lang="bg-BG" sz="2000" b="1" dirty="0" smtClean="0">
                <a:solidFill>
                  <a:schemeClr val="accent3">
                    <a:lumMod val="50000"/>
                  </a:schemeClr>
                </a:solidFill>
              </a:rPr>
              <a:t>Картиране на екосистемите от тип вътрешни влажни зони</a:t>
            </a:r>
            <a:endParaRPr lang="en-US" sz="2000" dirty="0">
              <a:solidFill>
                <a:schemeClr val="accent3">
                  <a:lumMod val="50000"/>
                </a:schemeClr>
              </a:solidFill>
            </a:endParaRPr>
          </a:p>
        </p:txBody>
      </p:sp>
      <p:sp>
        <p:nvSpPr>
          <p:cNvPr id="10" name="Rectangle 9"/>
          <p:cNvSpPr/>
          <p:nvPr/>
        </p:nvSpPr>
        <p:spPr>
          <a:xfrm>
            <a:off x="251520" y="2471727"/>
            <a:ext cx="8640960" cy="3549561"/>
          </a:xfrm>
          <a:prstGeom prst="rect">
            <a:avLst/>
          </a:prstGeom>
          <a:solidFill>
            <a:schemeClr val="bg1">
              <a:lumMod val="85000"/>
            </a:schemeClr>
          </a:solidFill>
        </p:spPr>
        <p:txBody>
          <a:bodyPr wrap="square">
            <a:spAutoFit/>
          </a:bodyPr>
          <a:lstStyle/>
          <a:p>
            <a:pPr algn="just"/>
            <a:r>
              <a:rPr lang="ru-RU" dirty="0" smtClean="0">
                <a:latin typeface="Calibri" panose="020F0502020204030204" pitchFamily="34" charset="0"/>
                <a:cs typeface="Times New Roman" panose="02020603050405020304" pitchFamily="18" charset="0"/>
              </a:rPr>
              <a:t>Следващи стъпки от процеса на картиране бяха:</a:t>
            </a:r>
            <a:endParaRPr lang="en-US" dirty="0" smtClean="0">
              <a:latin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bg-BG" dirty="0" smtClean="0">
                <a:latin typeface="Calibri" panose="020F0502020204030204" pitchFamily="34" charset="0"/>
                <a:ea typeface="Calibri" panose="020F0502020204030204" pitchFamily="34" charset="0"/>
                <a:cs typeface="Times New Roman" panose="02020603050405020304" pitchFamily="18" charset="0"/>
              </a:rPr>
              <a:t>Подбор на статистически достоверна извадка от обекти за валидиране на терен</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bg-BG" dirty="0" smtClean="0">
                <a:latin typeface="Calibri" panose="020F0502020204030204" pitchFamily="34" charset="0"/>
                <a:ea typeface="Calibri" panose="020F0502020204030204" pitchFamily="34" charset="0"/>
                <a:cs typeface="Times New Roman" panose="02020603050405020304" pitchFamily="18" charset="0"/>
              </a:rPr>
              <a:t>Корекция на геометрия и атрибути на обекти и добавяне на нови в резултат от теренната работа.</a:t>
            </a:r>
          </a:p>
          <a:p>
            <a:pPr marL="342900" lvl="0" indent="-342900">
              <a:lnSpc>
                <a:spcPct val="107000"/>
              </a:lnSpc>
              <a:spcAft>
                <a:spcPts val="800"/>
              </a:spcAft>
              <a:buFont typeface="Wingdings" panose="05000000000000000000" pitchFamily="2" charset="2"/>
              <a:buChar char=""/>
            </a:pPr>
            <a:endParaRPr lang="bg-B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Calibri" panose="020F0502020204030204" pitchFamily="34" charset="0"/>
                <a:cs typeface="Times New Roman" panose="02020603050405020304" pitchFamily="18" charset="0"/>
              </a:rPr>
              <a:t>Основни методи на картиране:</a:t>
            </a:r>
            <a:endParaRPr lang="en-US" dirty="0">
              <a:latin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bg-BG" dirty="0" smtClean="0">
                <a:latin typeface="Calibri" panose="020F0502020204030204" pitchFamily="34" charset="0"/>
                <a:ea typeface="Calibri" panose="020F0502020204030204" pitchFamily="34" charset="0"/>
                <a:cs typeface="Times New Roman" panose="02020603050405020304" pitchFamily="18" charset="0"/>
              </a:rPr>
              <a:t>Визуална инспекция и интерпретация на изображения и векторни слоеве с атрибути</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bg-BG" dirty="0" smtClean="0">
                <a:latin typeface="Calibri" panose="020F0502020204030204" pitchFamily="34" charset="0"/>
                <a:ea typeface="Calibri" panose="020F0502020204030204" pitchFamily="34" charset="0"/>
                <a:cs typeface="Times New Roman" panose="02020603050405020304" pitchFamily="18" charset="0"/>
              </a:rPr>
              <a:t>в </a:t>
            </a:r>
            <a:r>
              <a:rPr lang="en-US" dirty="0" smtClean="0">
                <a:latin typeface="Calibri" panose="020F0502020204030204" pitchFamily="34" charset="0"/>
                <a:ea typeface="Calibri" panose="020F0502020204030204" pitchFamily="34" charset="0"/>
                <a:cs typeface="Times New Roman" panose="02020603050405020304" pitchFamily="18" charset="0"/>
              </a:rPr>
              <a:t>GIS </a:t>
            </a:r>
            <a:r>
              <a:rPr lang="bg-BG" dirty="0" smtClean="0">
                <a:latin typeface="Calibri" panose="020F0502020204030204" pitchFamily="34" charset="0"/>
                <a:ea typeface="Calibri" panose="020F0502020204030204" pitchFamily="34" charset="0"/>
                <a:cs typeface="Times New Roman" panose="02020603050405020304" pitchFamily="18" charset="0"/>
              </a:rPr>
              <a:t>среда в </a:t>
            </a:r>
            <a:r>
              <a:rPr lang="bg-BG" noProof="1" smtClean="0">
                <a:latin typeface="Calibri" panose="020F0502020204030204" pitchFamily="34" charset="0"/>
                <a:ea typeface="Calibri" panose="020F0502020204030204" pitchFamily="34" charset="0"/>
                <a:cs typeface="Times New Roman" panose="02020603050405020304" pitchFamily="18" charset="0"/>
              </a:rPr>
              <a:t>камерални</a:t>
            </a:r>
            <a:r>
              <a:rPr lang="bg-BG" dirty="0" smtClean="0">
                <a:latin typeface="Calibri" panose="020F0502020204030204" pitchFamily="34" charset="0"/>
                <a:ea typeface="Calibri" panose="020F0502020204030204" pitchFamily="34" charset="0"/>
                <a:cs typeface="Times New Roman" panose="02020603050405020304" pitchFamily="18" charset="0"/>
              </a:rPr>
              <a:t> условия</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bg-BG"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bg-BG" noProof="1" smtClean="0">
                <a:latin typeface="Calibri" panose="020F0502020204030204" pitchFamily="34" charset="0"/>
                <a:ea typeface="Calibri" panose="020F0502020204030204" pitchFamily="34" charset="0"/>
                <a:cs typeface="Times New Roman" panose="02020603050405020304" pitchFamily="18" charset="0"/>
              </a:rPr>
              <a:t>Векторизация</a:t>
            </a:r>
            <a:r>
              <a:rPr lang="bg-BG" dirty="0" smtClean="0">
                <a:latin typeface="Calibri" panose="020F0502020204030204" pitchFamily="34" charset="0"/>
                <a:ea typeface="Calibri" panose="020F0502020204030204" pitchFamily="34" charset="0"/>
                <a:cs typeface="Times New Roman" panose="02020603050405020304" pitchFamily="18" charset="0"/>
              </a:rPr>
              <a:t> на обекти от изображения;</a:t>
            </a:r>
          </a:p>
          <a:p>
            <a:pPr marL="342900" indent="-342900">
              <a:lnSpc>
                <a:spcPct val="107000"/>
              </a:lnSpc>
              <a:spcAft>
                <a:spcPts val="800"/>
              </a:spcAft>
              <a:buFont typeface="Wingdings" panose="05000000000000000000" pitchFamily="2" charset="2"/>
              <a:buChar char=""/>
            </a:pPr>
            <a:r>
              <a:rPr lang="bg-BG" dirty="0" smtClean="0">
                <a:latin typeface="Calibri" panose="020F0502020204030204" pitchFamily="34" charset="0"/>
                <a:ea typeface="Calibri" panose="020F0502020204030204" pitchFamily="34" charset="0"/>
                <a:cs typeface="Times New Roman" panose="02020603050405020304" pitchFamily="18" charset="0"/>
              </a:rPr>
              <a:t>Полева работа с</a:t>
            </a:r>
            <a:r>
              <a:rPr lang="en-US" dirty="0" smtClean="0">
                <a:latin typeface="Calibri" panose="020F0502020204030204" pitchFamily="34" charset="0"/>
                <a:ea typeface="Calibri" panose="020F0502020204030204" pitchFamily="34" charset="0"/>
                <a:cs typeface="Times New Roman" panose="02020603050405020304" pitchFamily="18" charset="0"/>
              </a:rPr>
              <a:t> GPS </a:t>
            </a:r>
            <a:r>
              <a:rPr lang="bg-BG" dirty="0" smtClean="0">
                <a:latin typeface="Calibri" panose="020F0502020204030204" pitchFamily="34" charset="0"/>
                <a:ea typeface="Calibri" panose="020F0502020204030204" pitchFamily="34" charset="0"/>
                <a:cs typeface="Times New Roman" panose="02020603050405020304" pitchFamily="18" charset="0"/>
              </a:rPr>
              <a:t>приемници и таблети за картиране.</a:t>
            </a:r>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1197530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251520" y="1628800"/>
            <a:ext cx="8748464" cy="400110"/>
          </a:xfrm>
          <a:prstGeom prst="rect">
            <a:avLst/>
          </a:prstGeom>
        </p:spPr>
        <p:txBody>
          <a:bodyPr wrap="square">
            <a:spAutoFit/>
          </a:bodyPr>
          <a:lstStyle/>
          <a:p>
            <a:r>
              <a:rPr lang="bg-BG" sz="2000" b="1" dirty="0" smtClean="0">
                <a:solidFill>
                  <a:schemeClr val="accent3">
                    <a:lumMod val="50000"/>
                  </a:schemeClr>
                </a:solidFill>
              </a:rPr>
              <a:t>Структура на базата данни за съхранение на информацията от картирането</a:t>
            </a:r>
            <a:endParaRPr lang="en-US" sz="2000" dirty="0">
              <a:solidFill>
                <a:schemeClr val="accent3">
                  <a:lumMod val="50000"/>
                </a:schemeClr>
              </a:solidFill>
            </a:endParaRPr>
          </a:p>
        </p:txBody>
      </p:sp>
      <p:sp>
        <p:nvSpPr>
          <p:cNvPr id="10" name="Rectangle 9"/>
          <p:cNvSpPr/>
          <p:nvPr/>
        </p:nvSpPr>
        <p:spPr>
          <a:xfrm>
            <a:off x="399040" y="1988840"/>
            <a:ext cx="8205408" cy="1200329"/>
          </a:xfrm>
          <a:prstGeom prst="rect">
            <a:avLst/>
          </a:prstGeom>
          <a:solidFill>
            <a:schemeClr val="bg1">
              <a:lumMod val="85000"/>
            </a:schemeClr>
          </a:solidFill>
        </p:spPr>
        <p:txBody>
          <a:bodyPr wrap="square">
            <a:spAutoFit/>
          </a:bodyPr>
          <a:lstStyle/>
          <a:p>
            <a:r>
              <a:rPr lang="bg-BG" dirty="0" smtClean="0">
                <a:latin typeface="Times New Roman" panose="02020603050405020304" pitchFamily="18" charset="0"/>
                <a:cs typeface="Times New Roman" panose="02020603050405020304" pitchFamily="18" charset="0"/>
              </a:rPr>
              <a:t>Беше създадена </a:t>
            </a:r>
            <a:r>
              <a:rPr lang="bg-BG" noProof="1" smtClean="0">
                <a:latin typeface="Times New Roman" panose="02020603050405020304" pitchFamily="18" charset="0"/>
                <a:cs typeface="Times New Roman" panose="02020603050405020304" pitchFamily="18" charset="0"/>
              </a:rPr>
              <a:t>геопространствена</a:t>
            </a:r>
            <a:r>
              <a:rPr lang="bg-BG" dirty="0" smtClean="0">
                <a:latin typeface="Times New Roman" panose="02020603050405020304" pitchFamily="18" charset="0"/>
                <a:cs typeface="Times New Roman" panose="02020603050405020304" pitchFamily="18" charset="0"/>
              </a:rPr>
              <a:t> база данни</a:t>
            </a:r>
            <a:r>
              <a:rPr lang="en-US" dirty="0" smtClean="0">
                <a:latin typeface="Times New Roman" panose="02020603050405020304" pitchFamily="18" charset="0"/>
                <a:cs typeface="Times New Roman" panose="02020603050405020304" pitchFamily="18" charset="0"/>
              </a:rPr>
              <a:t> </a:t>
            </a:r>
            <a:r>
              <a:rPr lang="bg-BG" dirty="0">
                <a:latin typeface="Times New Roman" panose="02020603050405020304" pitchFamily="18" charset="0"/>
                <a:cs typeface="Times New Roman" panose="02020603050405020304" pitchFamily="18" charset="0"/>
              </a:rPr>
              <a:t>за екосистемите, за състоянието им и за предоставяните екосистемни услуги. </a:t>
            </a:r>
            <a:r>
              <a:rPr lang="bg-BG" dirty="0" smtClean="0">
                <a:latin typeface="Times New Roman" panose="02020603050405020304" pitchFamily="18" charset="0"/>
                <a:cs typeface="Times New Roman" panose="02020603050405020304" pitchFamily="18" charset="0"/>
              </a:rPr>
              <a:t>Схемата на базата данни е дадена в разработената Национална методика и се ползва от всички проекти за картиране на </a:t>
            </a:r>
            <a:r>
              <a:rPr lang="bg-BG" noProof="1" smtClean="0">
                <a:latin typeface="Times New Roman" panose="02020603050405020304" pitchFamily="18" charset="0"/>
                <a:cs typeface="Times New Roman" panose="02020603050405020304" pitchFamily="18" charset="0"/>
              </a:rPr>
              <a:t>екосистемните</a:t>
            </a:r>
            <a:r>
              <a:rPr lang="bg-BG" dirty="0" smtClean="0">
                <a:latin typeface="Times New Roman" panose="02020603050405020304" pitchFamily="18" charset="0"/>
                <a:cs typeface="Times New Roman" panose="02020603050405020304" pitchFamily="18" charset="0"/>
              </a:rPr>
              <a:t> услуги. Структурата на няколко таблици изглежда така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2" name="Picture 2" descr="Schema_ES_Ty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3425420"/>
            <a:ext cx="8867296" cy="310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2249006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395536" y="1772816"/>
            <a:ext cx="7056784" cy="400110"/>
          </a:xfrm>
          <a:prstGeom prst="rect">
            <a:avLst/>
          </a:prstGeom>
        </p:spPr>
        <p:txBody>
          <a:bodyPr wrap="square">
            <a:spAutoFit/>
          </a:bodyPr>
          <a:lstStyle/>
          <a:p>
            <a:r>
              <a:rPr lang="bg-BG" sz="2000" b="1" dirty="0" smtClean="0">
                <a:solidFill>
                  <a:schemeClr val="accent3">
                    <a:lumMod val="50000"/>
                  </a:schemeClr>
                </a:solidFill>
              </a:rPr>
              <a:t>Бази данни за съхранение на информацията от картирането</a:t>
            </a:r>
            <a:endParaRPr lang="en-US" sz="2000" dirty="0">
              <a:solidFill>
                <a:schemeClr val="accent3">
                  <a:lumMod val="50000"/>
                </a:schemeClr>
              </a:solidFill>
            </a:endParaRPr>
          </a:p>
        </p:txBody>
      </p:sp>
      <p:sp>
        <p:nvSpPr>
          <p:cNvPr id="10" name="Rectangle 9"/>
          <p:cNvSpPr/>
          <p:nvPr/>
        </p:nvSpPr>
        <p:spPr>
          <a:xfrm>
            <a:off x="392477" y="2260755"/>
            <a:ext cx="7908019" cy="2862322"/>
          </a:xfrm>
          <a:prstGeom prst="rect">
            <a:avLst/>
          </a:prstGeom>
          <a:solidFill>
            <a:schemeClr val="bg1">
              <a:lumMod val="85000"/>
            </a:schemeClr>
          </a:solidFill>
        </p:spPr>
        <p:txBody>
          <a:bodyPr wrap="square">
            <a:spAutoFit/>
          </a:bodyPr>
          <a:lstStyle/>
          <a:p>
            <a:r>
              <a:rPr lang="ru-RU" dirty="0" smtClean="0">
                <a:latin typeface="Times New Roman" panose="02020603050405020304" pitchFamily="18" charset="0"/>
                <a:cs typeface="Times New Roman" panose="02020603050405020304" pitchFamily="18" charset="0"/>
              </a:rPr>
              <a:t>Бяха конструирани </a:t>
            </a:r>
            <a:r>
              <a:rPr lang="bg-BG" dirty="0" smtClean="0">
                <a:latin typeface="Times New Roman" panose="02020603050405020304" pitchFamily="18" charset="0"/>
                <a:cs typeface="Times New Roman" panose="02020603050405020304" pitchFamily="18" charset="0"/>
              </a:rPr>
              <a:t>в </a:t>
            </a:r>
            <a:r>
              <a:rPr lang="en-US" dirty="0" smtClean="0">
                <a:latin typeface="Times New Roman" panose="02020603050405020304" pitchFamily="18" charset="0"/>
                <a:cs typeface="Times New Roman" panose="02020603050405020304" pitchFamily="18" charset="0"/>
              </a:rPr>
              <a:t>MS Access </a:t>
            </a:r>
            <a:r>
              <a:rPr lang="ru-RU" dirty="0" smtClean="0">
                <a:latin typeface="Times New Roman" panose="02020603050405020304" pitchFamily="18" charset="0"/>
                <a:cs typeface="Times New Roman" panose="02020603050405020304" pitchFamily="18" charset="0"/>
              </a:rPr>
              <a:t>2 бази данни</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за </a:t>
            </a:r>
            <a:r>
              <a:rPr lang="ru-RU" dirty="0">
                <a:latin typeface="Times New Roman" panose="02020603050405020304" pitchFamily="18" charset="0"/>
                <a:cs typeface="Times New Roman" panose="02020603050405020304" pitchFamily="18" charset="0"/>
              </a:rPr>
              <a:t>оценка на състоянието на екосистемите (</a:t>
            </a:r>
            <a:r>
              <a:rPr lang="ru-RU" dirty="0" smtClean="0">
                <a:latin typeface="Times New Roman" panose="02020603050405020304" pitchFamily="18" charset="0"/>
                <a:cs typeface="Times New Roman" panose="02020603050405020304" pitchFamily="18" charset="0"/>
              </a:rPr>
              <a:t>БД-с)</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за </a:t>
            </a:r>
            <a:r>
              <a:rPr lang="ru-RU" dirty="0">
                <a:latin typeface="Times New Roman" panose="02020603050405020304" pitchFamily="18" charset="0"/>
                <a:cs typeface="Times New Roman" panose="02020603050405020304" pitchFamily="18" charset="0"/>
              </a:rPr>
              <a:t>оценка на екосистемните услуги, предоставяни от </a:t>
            </a:r>
            <a:r>
              <a:rPr lang="ru-RU" dirty="0" smtClean="0">
                <a:latin typeface="Times New Roman" panose="02020603050405020304" pitchFamily="18" charset="0"/>
                <a:cs typeface="Times New Roman" panose="02020603050405020304" pitchFamily="18" charset="0"/>
              </a:rPr>
              <a:t>екосистемите</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БД-у</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Тези </a:t>
            </a:r>
            <a:r>
              <a:rPr lang="ru-RU" dirty="0">
                <a:latin typeface="Times New Roman" panose="02020603050405020304" pitchFamily="18" charset="0"/>
                <a:cs typeface="Times New Roman" panose="02020603050405020304" pitchFamily="18" charset="0"/>
              </a:rPr>
              <a:t>бази данни са разработени с цел по-лесно и с по-малко грешки въвеждане и обработване на данните, тъй като структурата на </a:t>
            </a:r>
            <a:r>
              <a:rPr lang="bg-BG" noProof="1" smtClean="0">
                <a:latin typeface="Times New Roman" panose="02020603050405020304" pitchFamily="18" charset="0"/>
                <a:cs typeface="Times New Roman" panose="02020603050405020304" pitchFamily="18" charset="0"/>
              </a:rPr>
              <a:t>геопространствената</a:t>
            </a:r>
            <a:r>
              <a:rPr lang="bg-BG" dirty="0" smtClean="0">
                <a:latin typeface="Times New Roman" panose="02020603050405020304" pitchFamily="18" charset="0"/>
                <a:cs typeface="Times New Roman" panose="02020603050405020304" pitchFamily="18" charset="0"/>
              </a:rPr>
              <a:t> база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данни е сложна и директното въвеждане на данни в нея чрез ГИС е неудобно</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Във </a:t>
            </a:r>
            <a:r>
              <a:rPr lang="ru-RU" dirty="0">
                <a:latin typeface="Times New Roman" panose="02020603050405020304" pitchFamily="18" charset="0"/>
                <a:cs typeface="Times New Roman" panose="02020603050405020304" pitchFamily="18" charset="0"/>
              </a:rPr>
              <a:t>финалния вариант информацията </a:t>
            </a:r>
            <a:r>
              <a:rPr lang="ru-RU" dirty="0" smtClean="0">
                <a:latin typeface="Times New Roman" panose="02020603050405020304" pitchFamily="18" charset="0"/>
                <a:cs typeface="Times New Roman" panose="02020603050405020304" pitchFamily="18" charset="0"/>
              </a:rPr>
              <a:t>е обединена </a:t>
            </a:r>
            <a:r>
              <a:rPr lang="ru-RU" dirty="0">
                <a:latin typeface="Times New Roman" panose="02020603050405020304" pitchFamily="18" charset="0"/>
                <a:cs typeface="Times New Roman" panose="02020603050405020304" pitchFamily="18" charset="0"/>
              </a:rPr>
              <a:t>в една геопространствена база данни с таблици с атрибути, както е предвидено в методиката по проекта</a:t>
            </a:r>
          </a:p>
        </p:txBody>
      </p:sp>
      <p:sp>
        <p:nvSpPr>
          <p:cNvPr id="12" name="TextBox 11"/>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1341187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323528" y="1628800"/>
            <a:ext cx="7056784" cy="400110"/>
          </a:xfrm>
          <a:prstGeom prst="rect">
            <a:avLst/>
          </a:prstGeom>
        </p:spPr>
        <p:txBody>
          <a:bodyPr wrap="square">
            <a:spAutoFit/>
          </a:bodyPr>
          <a:lstStyle/>
          <a:p>
            <a:r>
              <a:rPr lang="bg-BG" sz="2000" b="1" dirty="0" smtClean="0">
                <a:solidFill>
                  <a:schemeClr val="accent3">
                    <a:lumMod val="50000"/>
                  </a:schemeClr>
                </a:solidFill>
              </a:rPr>
              <a:t>Цифрови карти на типовете екосистеми</a:t>
            </a:r>
            <a:endParaRPr lang="en-US" sz="2000" dirty="0">
              <a:solidFill>
                <a:schemeClr val="accent3">
                  <a:lumMod val="50000"/>
                </a:schemeClr>
              </a:solidFill>
            </a:endParaRPr>
          </a:p>
        </p:txBody>
      </p:sp>
      <p:sp>
        <p:nvSpPr>
          <p:cNvPr id="10" name="Rectangle 9"/>
          <p:cNvSpPr/>
          <p:nvPr/>
        </p:nvSpPr>
        <p:spPr>
          <a:xfrm>
            <a:off x="323528" y="2136338"/>
            <a:ext cx="2317603" cy="4247317"/>
          </a:xfrm>
          <a:prstGeom prst="rect">
            <a:avLst/>
          </a:prstGeom>
          <a:solidFill>
            <a:schemeClr val="bg1">
              <a:lumMod val="85000"/>
            </a:schemeClr>
          </a:solidFill>
        </p:spPr>
        <p:txBody>
          <a:bodyPr wrap="square">
            <a:spAutoFit/>
          </a:bodyPr>
          <a:lstStyle/>
          <a:p>
            <a:r>
              <a:rPr lang="ru-RU" dirty="0">
                <a:latin typeface="Times New Roman" panose="02020603050405020304" pitchFamily="18" charset="0"/>
                <a:cs typeface="Times New Roman" panose="02020603050405020304" pitchFamily="18" charset="0"/>
              </a:rPr>
              <a:t>За всяка екосистема от ниво 2 ще бъдат изготвени цифрови карти в мащаб 1:125 000. Всяка карта ще съдържа една клетка от 50-километровия EEA грид за </a:t>
            </a:r>
            <a:r>
              <a:rPr lang="ru-RU" dirty="0" smtClean="0">
                <a:latin typeface="Times New Roman" panose="02020603050405020304" pitchFamily="18" charset="0"/>
                <a:cs typeface="Times New Roman" panose="02020603050405020304" pitchFamily="18" charset="0"/>
              </a:rPr>
              <a:t>България.</a:t>
            </a:r>
          </a:p>
          <a:p>
            <a:r>
              <a:rPr lang="ru-RU" dirty="0" smtClean="0">
                <a:latin typeface="Times New Roman" panose="02020603050405020304" pitchFamily="18" charset="0"/>
                <a:cs typeface="Times New Roman" panose="02020603050405020304" pitchFamily="18" charset="0"/>
              </a:rPr>
              <a:t>Подобни карти ще бъдат изготвени също за </a:t>
            </a:r>
            <a:r>
              <a:rPr lang="ru-RU" b="1" dirty="0" smtClean="0">
                <a:latin typeface="Times New Roman" panose="02020603050405020304" pitchFamily="18" charset="0"/>
                <a:cs typeface="Times New Roman" panose="02020603050405020304" pitchFamily="18" charset="0"/>
              </a:rPr>
              <a:t>състоянието</a:t>
            </a:r>
            <a:r>
              <a:rPr lang="ru-RU" dirty="0" smtClean="0">
                <a:latin typeface="Times New Roman" panose="02020603050405020304" pitchFamily="18" charset="0"/>
                <a:cs typeface="Times New Roman" panose="02020603050405020304" pitchFamily="18" charset="0"/>
              </a:rPr>
              <a:t> и за предоставяните </a:t>
            </a:r>
            <a:r>
              <a:rPr lang="ru-RU" b="1" dirty="0" smtClean="0">
                <a:latin typeface="Times New Roman" panose="02020603050405020304" pitchFamily="18" charset="0"/>
                <a:cs typeface="Times New Roman" panose="02020603050405020304" pitchFamily="18" charset="0"/>
              </a:rPr>
              <a:t>услуги от екосистемите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632912" y="2028910"/>
            <a:ext cx="6331576" cy="4338217"/>
          </a:xfrm>
          <a:prstGeom prst="rect">
            <a:avLst/>
          </a:prstGeom>
        </p:spPr>
      </p:pic>
      <p:sp>
        <p:nvSpPr>
          <p:cNvPr id="12" name="TextBox 11"/>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2551487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323528" y="1556792"/>
            <a:ext cx="7056784" cy="400110"/>
          </a:xfrm>
          <a:prstGeom prst="rect">
            <a:avLst/>
          </a:prstGeom>
        </p:spPr>
        <p:txBody>
          <a:bodyPr wrap="square">
            <a:spAutoFit/>
          </a:bodyPr>
          <a:lstStyle/>
          <a:p>
            <a:r>
              <a:rPr lang="bg-BG" sz="2000" b="1" dirty="0" smtClean="0">
                <a:solidFill>
                  <a:schemeClr val="accent3">
                    <a:lumMod val="50000"/>
                  </a:schemeClr>
                </a:solidFill>
              </a:rPr>
              <a:t>Цифрови карти на типовете екосистеми</a:t>
            </a:r>
            <a:endParaRPr lang="en-US" sz="2000" dirty="0">
              <a:solidFill>
                <a:schemeClr val="accent3">
                  <a:lumMod val="50000"/>
                </a:schemeClr>
              </a:solidFill>
            </a:endParaRPr>
          </a:p>
        </p:txBody>
      </p:sp>
      <p:sp>
        <p:nvSpPr>
          <p:cNvPr id="12" name="TextBox 11"/>
          <p:cNvSpPr txBox="1"/>
          <p:nvPr/>
        </p:nvSpPr>
        <p:spPr>
          <a:xfrm>
            <a:off x="323528" y="6608385"/>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pic>
        <p:nvPicPr>
          <p:cNvPr id="4" name="Picture 3"/>
          <p:cNvPicPr>
            <a:picLocks noChangeAspect="1"/>
          </p:cNvPicPr>
          <p:nvPr/>
        </p:nvPicPr>
        <p:blipFill>
          <a:blip r:embed="rId4"/>
          <a:stretch>
            <a:fillRect/>
          </a:stretch>
        </p:blipFill>
        <p:spPr>
          <a:xfrm>
            <a:off x="2051721" y="1937904"/>
            <a:ext cx="6696744" cy="4736210"/>
          </a:xfrm>
          <a:prstGeom prst="rect">
            <a:avLst/>
          </a:prstGeom>
        </p:spPr>
      </p:pic>
      <p:sp>
        <p:nvSpPr>
          <p:cNvPr id="11" name="Rectangle 10"/>
          <p:cNvSpPr/>
          <p:nvPr/>
        </p:nvSpPr>
        <p:spPr>
          <a:xfrm>
            <a:off x="251521" y="1988840"/>
            <a:ext cx="1440159" cy="1477328"/>
          </a:xfrm>
          <a:prstGeom prst="rect">
            <a:avLst/>
          </a:prstGeom>
          <a:solidFill>
            <a:schemeClr val="bg1">
              <a:lumMod val="85000"/>
            </a:schemeClr>
          </a:solidFill>
        </p:spPr>
        <p:txBody>
          <a:bodyPr wrap="square">
            <a:spAutoFit/>
          </a:bodyPr>
          <a:lstStyle/>
          <a:p>
            <a:r>
              <a:rPr lang="ru-RU" dirty="0" smtClean="0">
                <a:latin typeface="Times New Roman" panose="02020603050405020304" pitchFamily="18" charset="0"/>
                <a:cs typeface="Times New Roman" panose="02020603050405020304" pitchFamily="18" charset="0"/>
              </a:rPr>
              <a:t>Подтип</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701 </a:t>
            </a:r>
            <a:r>
              <a:rPr lang="en-US" dirty="0" smtClean="0">
                <a:latin typeface="Times New Roman" panose="02020603050405020304" pitchFamily="18" charset="0"/>
                <a:cs typeface="Times New Roman" panose="02020603050405020304" pitchFamily="18" charset="0"/>
              </a:rPr>
              <a:t>(D2):</a:t>
            </a:r>
            <a:br>
              <a:rPr lang="en-US" dirty="0" smtClean="0">
                <a:latin typeface="Times New Roman" panose="02020603050405020304" pitchFamily="18" charset="0"/>
                <a:cs typeface="Times New Roman" panose="02020603050405020304" pitchFamily="18" charset="0"/>
              </a:rPr>
            </a:br>
            <a:r>
              <a:rPr lang="bg-BG" dirty="0" smtClean="0">
                <a:latin typeface="Times New Roman" panose="02020603050405020304" pitchFamily="18" charset="0"/>
                <a:cs typeface="Times New Roman" panose="02020603050405020304" pitchFamily="18" charset="0"/>
              </a:rPr>
              <a:t>само един полигон с площ 2,2 ха.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067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323528" y="1556792"/>
            <a:ext cx="7056784" cy="400110"/>
          </a:xfrm>
          <a:prstGeom prst="rect">
            <a:avLst/>
          </a:prstGeom>
        </p:spPr>
        <p:txBody>
          <a:bodyPr wrap="square">
            <a:spAutoFit/>
          </a:bodyPr>
          <a:lstStyle/>
          <a:p>
            <a:r>
              <a:rPr lang="bg-BG" sz="2000" b="1" dirty="0" smtClean="0">
                <a:solidFill>
                  <a:schemeClr val="accent3">
                    <a:lumMod val="50000"/>
                  </a:schemeClr>
                </a:solidFill>
              </a:rPr>
              <a:t>Цифрови карти на типовете екосистеми</a:t>
            </a:r>
            <a:endParaRPr lang="en-US" sz="2000" dirty="0">
              <a:solidFill>
                <a:schemeClr val="accent3">
                  <a:lumMod val="50000"/>
                </a:schemeClr>
              </a:solidFill>
            </a:endParaRPr>
          </a:p>
        </p:txBody>
      </p:sp>
      <p:sp>
        <p:nvSpPr>
          <p:cNvPr id="12" name="TextBox 11"/>
          <p:cNvSpPr txBox="1"/>
          <p:nvPr/>
        </p:nvSpPr>
        <p:spPr>
          <a:xfrm>
            <a:off x="323528" y="6608385"/>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
        <p:nvSpPr>
          <p:cNvPr id="11" name="Rectangle 10"/>
          <p:cNvSpPr/>
          <p:nvPr/>
        </p:nvSpPr>
        <p:spPr>
          <a:xfrm>
            <a:off x="251521" y="1988840"/>
            <a:ext cx="1440159" cy="1477328"/>
          </a:xfrm>
          <a:prstGeom prst="rect">
            <a:avLst/>
          </a:prstGeom>
          <a:solidFill>
            <a:schemeClr val="bg1">
              <a:lumMod val="85000"/>
            </a:schemeClr>
          </a:solidFill>
        </p:spPr>
        <p:txBody>
          <a:bodyPr wrap="square">
            <a:spAutoFit/>
          </a:bodyPr>
          <a:lstStyle/>
          <a:p>
            <a:r>
              <a:rPr lang="ru-RU" dirty="0" smtClean="0">
                <a:latin typeface="Times New Roman" panose="02020603050405020304" pitchFamily="18" charset="0"/>
                <a:cs typeface="Times New Roman" panose="02020603050405020304" pitchFamily="18" charset="0"/>
              </a:rPr>
              <a:t>Подтип</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70</a:t>
            </a:r>
            <a:r>
              <a:rPr lang="en-US"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(D4):</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6 </a:t>
            </a:r>
            <a:r>
              <a:rPr lang="bg-BG" dirty="0" smtClean="0">
                <a:latin typeface="Times New Roman" panose="02020603050405020304" pitchFamily="18" charset="0"/>
                <a:cs typeface="Times New Roman" panose="02020603050405020304" pitchFamily="18" charset="0"/>
              </a:rPr>
              <a:t>полигона с обща площ 10,34 ха.</a:t>
            </a:r>
            <a:endParaRPr lang="ru-RU"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619672" y="1888875"/>
            <a:ext cx="6738733" cy="4765905"/>
          </a:xfrm>
          <a:prstGeom prst="rect">
            <a:avLst/>
          </a:prstGeom>
        </p:spPr>
      </p:pic>
    </p:spTree>
    <p:extLst>
      <p:ext uri="{BB962C8B-B14F-4D97-AF65-F5344CB8AC3E}">
        <p14:creationId xmlns:p14="http://schemas.microsoft.com/office/powerpoint/2010/main" val="1642587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323528" y="1556792"/>
            <a:ext cx="7056784" cy="400110"/>
          </a:xfrm>
          <a:prstGeom prst="rect">
            <a:avLst/>
          </a:prstGeom>
        </p:spPr>
        <p:txBody>
          <a:bodyPr wrap="square">
            <a:spAutoFit/>
          </a:bodyPr>
          <a:lstStyle/>
          <a:p>
            <a:r>
              <a:rPr lang="bg-BG" sz="2000" b="1" dirty="0" smtClean="0">
                <a:solidFill>
                  <a:schemeClr val="accent3">
                    <a:lumMod val="50000"/>
                  </a:schemeClr>
                </a:solidFill>
              </a:rPr>
              <a:t>Цифрови карти на типовете екосистеми</a:t>
            </a:r>
            <a:endParaRPr lang="en-US" sz="2000" dirty="0">
              <a:solidFill>
                <a:schemeClr val="accent3">
                  <a:lumMod val="50000"/>
                </a:schemeClr>
              </a:solidFill>
            </a:endParaRPr>
          </a:p>
        </p:txBody>
      </p:sp>
      <p:sp>
        <p:nvSpPr>
          <p:cNvPr id="12" name="TextBox 11"/>
          <p:cNvSpPr txBox="1"/>
          <p:nvPr/>
        </p:nvSpPr>
        <p:spPr>
          <a:xfrm>
            <a:off x="323528" y="6608385"/>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
        <p:nvSpPr>
          <p:cNvPr id="11" name="Rectangle 10"/>
          <p:cNvSpPr/>
          <p:nvPr/>
        </p:nvSpPr>
        <p:spPr>
          <a:xfrm>
            <a:off x="251521" y="1988840"/>
            <a:ext cx="1296143" cy="1754326"/>
          </a:xfrm>
          <a:prstGeom prst="rect">
            <a:avLst/>
          </a:prstGeom>
          <a:solidFill>
            <a:schemeClr val="bg1">
              <a:lumMod val="85000"/>
            </a:schemeClr>
          </a:solidFill>
        </p:spPr>
        <p:txBody>
          <a:bodyPr wrap="square">
            <a:spAutoFit/>
          </a:bodyPr>
          <a:lstStyle/>
          <a:p>
            <a:r>
              <a:rPr lang="ru-RU" dirty="0" smtClean="0">
                <a:latin typeface="Times New Roman" panose="02020603050405020304" pitchFamily="18" charset="0"/>
                <a:cs typeface="Times New Roman" panose="02020603050405020304" pitchFamily="18" charset="0"/>
              </a:rPr>
              <a:t>Подтип</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70</a:t>
            </a:r>
            <a:r>
              <a:rPr lang="bg-BG" dirty="0" smtClean="0">
                <a:latin typeface="Times New Roman" panose="02020603050405020304" pitchFamily="18" charset="0"/>
                <a:cs typeface="Times New Roman" panose="02020603050405020304" pitchFamily="18" charset="0"/>
              </a:rPr>
              <a:t>3</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a:t>
            </a:r>
            <a:r>
              <a:rPr lang="bg-BG"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bg-BG" dirty="0" smtClean="0">
                <a:latin typeface="Times New Roman" panose="02020603050405020304" pitchFamily="18" charset="0"/>
                <a:cs typeface="Times New Roman" panose="02020603050405020304" pitchFamily="18" charset="0"/>
              </a:rPr>
              <a:t>278</a:t>
            </a:r>
            <a:r>
              <a:rPr lang="en-US" dirty="0" smtClean="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полигона с обща площ 1886,63 ха.</a:t>
            </a:r>
            <a:endParaRPr lang="ru-RU"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619672" y="1883277"/>
            <a:ext cx="6681047" cy="4725108"/>
          </a:xfrm>
          <a:prstGeom prst="rect">
            <a:avLst/>
          </a:prstGeom>
        </p:spPr>
      </p:pic>
    </p:spTree>
    <p:extLst>
      <p:ext uri="{BB962C8B-B14F-4D97-AF65-F5344CB8AC3E}">
        <p14:creationId xmlns:p14="http://schemas.microsoft.com/office/powerpoint/2010/main" val="4121888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10" name="Rectangle 9"/>
          <p:cNvSpPr/>
          <p:nvPr/>
        </p:nvSpPr>
        <p:spPr>
          <a:xfrm>
            <a:off x="395536" y="1722064"/>
            <a:ext cx="8352928" cy="400110"/>
          </a:xfrm>
          <a:prstGeom prst="rect">
            <a:avLst/>
          </a:prstGeom>
        </p:spPr>
        <p:txBody>
          <a:bodyPr wrap="square">
            <a:spAutoFit/>
          </a:bodyPr>
          <a:lstStyle/>
          <a:p>
            <a:pPr>
              <a:spcAft>
                <a:spcPts val="600"/>
              </a:spcAft>
            </a:pPr>
            <a:r>
              <a:rPr lang="bg-BG" sz="2000" b="1" dirty="0">
                <a:solidFill>
                  <a:srgbClr val="77933C"/>
                </a:solidFill>
              </a:rPr>
              <a:t>ПРОГРАМА </a:t>
            </a:r>
            <a:r>
              <a:rPr lang="en-US" sz="2000" b="1" dirty="0" smtClean="0">
                <a:solidFill>
                  <a:srgbClr val="77933C"/>
                </a:solidFill>
              </a:rPr>
              <a:t>BG</a:t>
            </a:r>
            <a:r>
              <a:rPr lang="bg-BG" sz="2000" b="1" dirty="0" smtClean="0">
                <a:solidFill>
                  <a:srgbClr val="77933C"/>
                </a:solidFill>
              </a:rPr>
              <a:t>03  </a:t>
            </a:r>
            <a:r>
              <a:rPr lang="bg-BG" sz="2000" b="1" dirty="0">
                <a:solidFill>
                  <a:srgbClr val="77933C"/>
                </a:solidFill>
              </a:rPr>
              <a:t>БИОЛОГИЧНО РАЗНООБРАЗИЕ И ЕКОСИСТЕМНИ УСЛУГИ</a:t>
            </a:r>
            <a:endParaRPr lang="en-US" sz="2000" dirty="0">
              <a:solidFill>
                <a:srgbClr val="77933C"/>
              </a:solidFill>
            </a:endParaRPr>
          </a:p>
        </p:txBody>
      </p:sp>
      <p:sp>
        <p:nvSpPr>
          <p:cNvPr id="9" name="Rectangle 8"/>
          <p:cNvSpPr/>
          <p:nvPr/>
        </p:nvSpPr>
        <p:spPr>
          <a:xfrm>
            <a:off x="627480" y="2276872"/>
            <a:ext cx="7904960" cy="1815882"/>
          </a:xfrm>
          <a:prstGeom prst="rect">
            <a:avLst/>
          </a:prstGeom>
          <a:solidFill>
            <a:schemeClr val="bg1">
              <a:lumMod val="85000"/>
            </a:schemeClr>
          </a:solidFill>
        </p:spPr>
        <p:txBody>
          <a:bodyPr wrap="square">
            <a:spAutoFit/>
          </a:bodyPr>
          <a:lstStyle/>
          <a:p>
            <a:pPr algn="just"/>
            <a:r>
              <a:rPr lang="ru-RU" sz="1600" dirty="0">
                <a:latin typeface="Times New Roman" panose="02020603050405020304" pitchFamily="18" charset="0"/>
                <a:cs typeface="Times New Roman" panose="02020603050405020304" pitchFamily="18" charset="0"/>
              </a:rPr>
              <a:t>Това представяне е създадено в рамките на проект </a:t>
            </a:r>
            <a:r>
              <a:rPr lang="ru-RU" sz="1600" dirty="0" smtClean="0">
                <a:latin typeface="Times New Roman" panose="02020603050405020304" pitchFamily="18" charset="0"/>
                <a:cs typeface="Times New Roman" panose="02020603050405020304" pitchFamily="18" charset="0"/>
              </a:rPr>
              <a:t>„Картиране </a:t>
            </a:r>
            <a:r>
              <a:rPr lang="ru-RU" sz="1600" dirty="0">
                <a:latin typeface="Times New Roman" panose="02020603050405020304" pitchFamily="18" charset="0"/>
                <a:cs typeface="Times New Roman" panose="02020603050405020304" pitchFamily="18" charset="0"/>
              </a:rPr>
              <a:t>и оценка на екосистемните услуги във влажните зони на България (WEMA</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който се финансира от </a:t>
            </a:r>
            <a:r>
              <a:rPr lang="ru-RU" sz="1600" dirty="0" smtClean="0">
                <a:latin typeface="Times New Roman" panose="02020603050405020304" pitchFamily="18" charset="0"/>
                <a:cs typeface="Times New Roman" panose="02020603050405020304" pitchFamily="18" charset="0"/>
              </a:rPr>
              <a:t>Програма </a:t>
            </a:r>
            <a:r>
              <a:rPr lang="ru-RU" sz="1600" dirty="0">
                <a:latin typeface="Times New Roman" panose="02020603050405020304" pitchFamily="18" charset="0"/>
                <a:cs typeface="Times New Roman" panose="02020603050405020304" pitchFamily="18" charset="0"/>
              </a:rPr>
              <a:t>BG03 в България по Финансовия механизъм на Европейското икономическо пространство 2009-2014 г. Цялата отговорност за съдържанието се носи от ИБЕИ-БАН и при никакви обстоятелства не може да се приема, че този документ отразява официалното становище на Финансовия механизъм на Европейското икономическо пространство и Оператора на Програмата </a:t>
            </a:r>
            <a:r>
              <a:rPr lang="en-US"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Министерство на околната среда и водите.</a:t>
            </a:r>
            <a:endParaRPr lang="bg-BG" sz="1600" dirty="0" smtClean="0">
              <a:latin typeface="Times New Roman" panose="02020603050405020304" pitchFamily="18" charset="0"/>
              <a:cs typeface="Times New Roman" panose="02020603050405020304" pitchFamily="18" charset="0"/>
            </a:endParaRPr>
          </a:p>
        </p:txBody>
      </p:sp>
      <p:sp>
        <p:nvSpPr>
          <p:cNvPr id="11" name="Rectangle 10"/>
          <p:cNvSpPr/>
          <p:nvPr/>
        </p:nvSpPr>
        <p:spPr>
          <a:xfrm>
            <a:off x="627480" y="4437112"/>
            <a:ext cx="7904960" cy="2062103"/>
          </a:xfrm>
          <a:prstGeom prst="rect">
            <a:avLst/>
          </a:prstGeom>
          <a:solidFill>
            <a:schemeClr val="bg1">
              <a:lumMod val="85000"/>
            </a:schemeClr>
          </a:solidFill>
        </p:spPr>
        <p:txBody>
          <a:bodyPr wrap="square">
            <a:spAutoFit/>
          </a:bodyPr>
          <a:lstStyle/>
          <a:p>
            <a:pPr algn="just"/>
            <a:r>
              <a:rPr lang="en-US" sz="1600" dirty="0">
                <a:latin typeface="Times New Roman" panose="02020603050405020304" pitchFamily="18" charset="0"/>
                <a:cs typeface="Times New Roman" panose="02020603050405020304" pitchFamily="18" charset="0"/>
              </a:rPr>
              <a:t>This presentation is created in the course of the Wetland Ecosystem Services Mapping and Assessment in Bulgaria (WEMA) project with the financial support of the BG03 Biodiversity and Ecosystem Services </a:t>
            </a:r>
            <a:r>
              <a:rPr lang="en-US" sz="1600" dirty="0" err="1">
                <a:latin typeface="Times New Roman" panose="02020603050405020304" pitchFamily="18" charset="0"/>
                <a:cs typeface="Times New Roman" panose="02020603050405020304" pitchFamily="18" charset="0"/>
              </a:rPr>
              <a:t>programme</a:t>
            </a:r>
            <a:r>
              <a:rPr lang="en-US" sz="1600" dirty="0">
                <a:latin typeface="Times New Roman" panose="02020603050405020304" pitchFamily="18" charset="0"/>
                <a:cs typeface="Times New Roman" panose="02020603050405020304" pitchFamily="18" charset="0"/>
              </a:rPr>
              <a:t> under the Financial Mechanism of the European Economic Area. The responsibility for content expressed in the presentation rests solely with the Institute of Biodiversity and Ecosystem Research at the Bulgarian Academy of Sciences and the presentation shall in no circumstances constitute an official opinion of the Financial Mechanism of the European Economic Area and the Operator of the </a:t>
            </a:r>
            <a:r>
              <a:rPr lang="en-US" sz="1600" dirty="0" err="1">
                <a:latin typeface="Times New Roman" panose="02020603050405020304" pitchFamily="18" charset="0"/>
                <a:cs typeface="Times New Roman" panose="02020603050405020304" pitchFamily="18" charset="0"/>
              </a:rPr>
              <a:t>Programme</a:t>
            </a:r>
            <a:r>
              <a:rPr lang="en-US" sz="1600" dirty="0">
                <a:latin typeface="Times New Roman" panose="02020603050405020304" pitchFamily="18" charset="0"/>
                <a:cs typeface="Times New Roman" panose="02020603050405020304" pitchFamily="18" charset="0"/>
              </a:rPr>
              <a:t> – Ministry of the Environment and </a:t>
            </a:r>
            <a:r>
              <a:rPr lang="en-US" sz="1600" dirty="0" smtClean="0">
                <a:latin typeface="Times New Roman" panose="02020603050405020304" pitchFamily="18" charset="0"/>
                <a:cs typeface="Times New Roman" panose="02020603050405020304" pitchFamily="18" charset="0"/>
              </a:rPr>
              <a:t>Water</a:t>
            </a:r>
            <a:r>
              <a:rPr lang="bg-BG" sz="1600" dirty="0">
                <a:latin typeface="Times New Roman" panose="02020603050405020304" pitchFamily="18" charset="0"/>
                <a:cs typeface="Times New Roman" panose="02020603050405020304" pitchFamily="18" charset="0"/>
              </a:rPr>
              <a:t>.</a:t>
            </a:r>
            <a:endParaRPr lang="bg-BG" sz="1600" dirty="0" smtClean="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323528" y="4221088"/>
            <a:ext cx="2016224" cy="0"/>
          </a:xfrm>
          <a:prstGeom prst="line">
            <a:avLst/>
          </a:prstGeom>
          <a:ln w="38100">
            <a:solidFill>
              <a:srgbClr val="77933C"/>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915816" y="4067780"/>
            <a:ext cx="4088812" cy="369332"/>
          </a:xfrm>
          <a:prstGeom prst="rect">
            <a:avLst/>
          </a:prstGeom>
        </p:spPr>
        <p:txBody>
          <a:bodyPr wrap="none">
            <a:spAutoFit/>
          </a:bodyPr>
          <a:lstStyle/>
          <a:p>
            <a:r>
              <a:rPr lang="en-US" b="1" dirty="0">
                <a:solidFill>
                  <a:prstClr val="black"/>
                </a:solidFill>
              </a:rPr>
              <a:t>http://www.BG03.moew.government.bg</a:t>
            </a:r>
            <a:endParaRPr lang="en-US" dirty="0"/>
          </a:p>
        </p:txBody>
      </p:sp>
      <p:sp>
        <p:nvSpPr>
          <p:cNvPr id="14" name="TextBox 13"/>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802262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47564" y="1723397"/>
            <a:ext cx="7848872" cy="985523"/>
          </a:xfrm>
          <a:prstGeom prst="rect">
            <a:avLst/>
          </a:prstGeom>
          <a:effectLst>
            <a:outerShdw blurRad="76200" dir="13500000" sy="23000" kx="1200000" algn="br" rotWithShape="0">
              <a:prstClr val="black">
                <a:alpha val="20000"/>
              </a:prstClr>
            </a:outerShdw>
          </a:effectLst>
        </p:spPr>
        <p:txBody>
          <a:bodyPr anchor="ctr"/>
          <a:lstStyle/>
          <a:p>
            <a:pPr algn="ctr" defTabSz="457200" fontAlgn="base">
              <a:spcBef>
                <a:spcPct val="0"/>
              </a:spcBef>
              <a:spcAft>
                <a:spcPct val="0"/>
              </a:spcAft>
            </a:pPr>
            <a:r>
              <a:rPr lang="bg-BG" sz="3200" b="1" dirty="0" smtClean="0">
                <a:solidFill>
                  <a:srgbClr val="9BBB59">
                    <a:lumMod val="75000"/>
                  </a:srgbClr>
                </a:solidFill>
                <a:latin typeface="Verdana" pitchFamily="34" charset="0"/>
              </a:rPr>
              <a:t>Благодаря за вниманието!</a:t>
            </a:r>
            <a:endParaRPr lang="fr-FR" sz="3200" b="1" dirty="0">
              <a:solidFill>
                <a:srgbClr val="9BBB59">
                  <a:lumMod val="75000"/>
                </a:srgbClr>
              </a:solidFill>
              <a:latin typeface="Verdana" pitchFamily="34" charset="0"/>
            </a:endParaRPr>
          </a:p>
        </p:txBody>
      </p:sp>
      <p:sp>
        <p:nvSpPr>
          <p:cNvPr id="2" name="Titre 1"/>
          <p:cNvSpPr txBox="1">
            <a:spLocks/>
          </p:cNvSpPr>
          <p:nvPr/>
        </p:nvSpPr>
        <p:spPr>
          <a:xfrm>
            <a:off x="539552" y="4503985"/>
            <a:ext cx="8064896" cy="1949351"/>
          </a:xfrm>
          <a:prstGeom prst="rect">
            <a:avLst/>
          </a:prstGeom>
          <a:effectLst>
            <a:outerShdw blurRad="76200" dir="13500000" sy="23000" kx="1200000" algn="br" rotWithShape="0">
              <a:prstClr val="black">
                <a:alpha val="20000"/>
              </a:prstClr>
            </a:outerShdw>
          </a:effectLst>
        </p:spPr>
        <p:txBody>
          <a:bodyPr anchor="ctr"/>
          <a:lstStyle/>
          <a:p>
            <a:pPr>
              <a:spcAft>
                <a:spcPts val="600"/>
              </a:spcAft>
            </a:pPr>
            <a:r>
              <a:rPr lang="bg-BG" sz="1600" b="1" dirty="0">
                <a:solidFill>
                  <a:srgbClr val="77933C"/>
                </a:solidFill>
              </a:rPr>
              <a:t>ПРОГРАМА </a:t>
            </a:r>
            <a:r>
              <a:rPr lang="en-US" sz="1600" b="1" dirty="0" smtClean="0">
                <a:solidFill>
                  <a:srgbClr val="77933C"/>
                </a:solidFill>
              </a:rPr>
              <a:t>BG</a:t>
            </a:r>
            <a:r>
              <a:rPr lang="bg-BG" sz="1600" b="1" dirty="0" smtClean="0">
                <a:solidFill>
                  <a:srgbClr val="77933C"/>
                </a:solidFill>
              </a:rPr>
              <a:t>03  </a:t>
            </a:r>
            <a:r>
              <a:rPr lang="bg-BG" sz="1600" b="1" dirty="0">
                <a:solidFill>
                  <a:srgbClr val="77933C"/>
                </a:solidFill>
              </a:rPr>
              <a:t>БИОЛОГИЧНО РАЗНООБРАЗИЕ И </a:t>
            </a:r>
            <a:r>
              <a:rPr lang="bg-BG" sz="1600" b="1" dirty="0" smtClean="0">
                <a:solidFill>
                  <a:srgbClr val="77933C"/>
                </a:solidFill>
              </a:rPr>
              <a:t>ЕКОСИСТЕМИ</a:t>
            </a:r>
            <a:endParaRPr lang="en-US" sz="1600" dirty="0">
              <a:solidFill>
                <a:srgbClr val="77933C"/>
              </a:solidFill>
            </a:endParaRPr>
          </a:p>
          <a:p>
            <a:pPr>
              <a:spcAft>
                <a:spcPts val="600"/>
              </a:spcAft>
            </a:pPr>
            <a:r>
              <a:rPr lang="bg-BG" b="1" dirty="0" smtClean="0">
                <a:solidFill>
                  <a:srgbClr val="77933C"/>
                </a:solidFill>
              </a:rPr>
              <a:t>на Финансовия механизъм на </a:t>
            </a:r>
          </a:p>
          <a:p>
            <a:pPr>
              <a:spcAft>
                <a:spcPts val="600"/>
              </a:spcAft>
            </a:pPr>
            <a:r>
              <a:rPr lang="bg-BG" b="1" dirty="0" smtClean="0">
                <a:solidFill>
                  <a:srgbClr val="77933C"/>
                </a:solidFill>
              </a:rPr>
              <a:t>Европейското икономическо пространство 2009-2014</a:t>
            </a:r>
          </a:p>
          <a:p>
            <a:pPr>
              <a:spcAft>
                <a:spcPts val="600"/>
              </a:spcAft>
            </a:pPr>
            <a:r>
              <a:rPr lang="bg-BG" b="1" dirty="0">
                <a:solidFill>
                  <a:srgbClr val="77933C"/>
                </a:solidFill>
              </a:rPr>
              <a:t>Договор № Д-33-86/27.08.2015 г.</a:t>
            </a:r>
            <a:endParaRPr lang="bg-BG" b="1" dirty="0" smtClean="0">
              <a:solidFill>
                <a:srgbClr val="77933C"/>
              </a:solidFill>
            </a:endParaRPr>
          </a:p>
          <a:p>
            <a:r>
              <a:rPr lang="bg-BG" b="1" dirty="0" smtClean="0">
                <a:solidFill>
                  <a:prstClr val="black"/>
                </a:solidFill>
              </a:rPr>
              <a:t>Програмен оператор</a:t>
            </a:r>
            <a:r>
              <a:rPr lang="en-US" b="1" dirty="0" smtClean="0">
                <a:solidFill>
                  <a:prstClr val="black"/>
                </a:solidFill>
              </a:rPr>
              <a:t>: </a:t>
            </a:r>
            <a:r>
              <a:rPr lang="bg-BG" b="1" dirty="0" smtClean="0">
                <a:solidFill>
                  <a:prstClr val="black"/>
                </a:solidFill>
              </a:rPr>
              <a:t>МОСВ	</a:t>
            </a:r>
            <a:r>
              <a:rPr lang="en-US" b="1" dirty="0">
                <a:solidFill>
                  <a:prstClr val="black"/>
                </a:solidFill>
              </a:rPr>
              <a:t> </a:t>
            </a:r>
            <a:r>
              <a:rPr lang="en-US" b="1" dirty="0" smtClean="0">
                <a:solidFill>
                  <a:prstClr val="black"/>
                </a:solidFill>
              </a:rPr>
              <a:t>http://www.BG03.moew.government.bg</a:t>
            </a:r>
            <a:endParaRPr lang="en-US"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9552" y="2812866"/>
            <a:ext cx="7776864" cy="707886"/>
          </a:xfrm>
          <a:prstGeom prst="rect">
            <a:avLst/>
          </a:prstGeom>
          <a:noFill/>
        </p:spPr>
        <p:txBody>
          <a:bodyPr wrap="square" rtlCol="0">
            <a:spAutoFit/>
          </a:bodyPr>
          <a:lstStyle/>
          <a:p>
            <a:pPr algn="ctr"/>
            <a:r>
              <a:rPr lang="bg-BG" sz="2000" b="1" i="1" dirty="0" smtClean="0"/>
              <a:t>Институт по биоразнообразие и екосистемни изследвания – БАН</a:t>
            </a:r>
          </a:p>
          <a:p>
            <a:pPr algn="ctr"/>
            <a:r>
              <a:rPr lang="en-US" sz="2000" b="1" u="sng" dirty="0" smtClean="0"/>
              <a:t>http://www.iber.bas.bg</a:t>
            </a:r>
            <a:endParaRPr lang="en-US" sz="2000" b="1" u="sng" dirty="0"/>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TextBox 8"/>
          <p:cNvSpPr txBox="1"/>
          <p:nvPr/>
        </p:nvSpPr>
        <p:spPr>
          <a:xfrm>
            <a:off x="539552" y="3749551"/>
            <a:ext cx="7776864" cy="615553"/>
          </a:xfrm>
          <a:prstGeom prst="rect">
            <a:avLst/>
          </a:prstGeom>
          <a:noFill/>
        </p:spPr>
        <p:txBody>
          <a:bodyPr wrap="square" rtlCol="0">
            <a:spAutoFit/>
          </a:bodyPr>
          <a:lstStyle/>
          <a:p>
            <a:pPr algn="ctr"/>
            <a:r>
              <a:rPr lang="bg-BG" b="1" dirty="0" smtClean="0"/>
              <a:t>Валери Георгиев </a:t>
            </a:r>
          </a:p>
          <a:p>
            <a:pPr algn="ctr"/>
            <a:r>
              <a:rPr lang="en-US" sz="1600" b="1" dirty="0" smtClean="0"/>
              <a:t>E-mail: Valeri.Georgiev@iber.bas.bg</a:t>
            </a:r>
            <a:endParaRPr lang="en-US" sz="1600" b="1" dirty="0"/>
          </a:p>
        </p:txBody>
      </p:sp>
      <p:sp>
        <p:nvSpPr>
          <p:cNvPr id="11" name="TextBox 10"/>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1153257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10" name="Rectangle 9"/>
          <p:cNvSpPr/>
          <p:nvPr/>
        </p:nvSpPr>
        <p:spPr>
          <a:xfrm>
            <a:off x="395536" y="2852936"/>
            <a:ext cx="8352928" cy="2308324"/>
          </a:xfrm>
          <a:prstGeom prst="rect">
            <a:avLst/>
          </a:prstGeom>
          <a:solidFill>
            <a:schemeClr val="bg1">
              <a:lumMod val="85000"/>
            </a:schemeClr>
          </a:solidFill>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Работата по настоящия </a:t>
            </a:r>
            <a:r>
              <a:rPr lang="ru-RU" dirty="0">
                <a:latin typeface="Times New Roman" panose="02020603050405020304" pitchFamily="18" charset="0"/>
                <a:cs typeface="Times New Roman" panose="02020603050405020304" pitchFamily="18" charset="0"/>
              </a:rPr>
              <a:t>проект </a:t>
            </a:r>
            <a:r>
              <a:rPr lang="ru-RU" dirty="0" smtClean="0">
                <a:latin typeface="Times New Roman" panose="02020603050405020304" pitchFamily="18" charset="0"/>
                <a:cs typeface="Times New Roman" panose="02020603050405020304" pitchFamily="18" charset="0"/>
              </a:rPr>
              <a:t>се основава на </a:t>
            </a:r>
            <a:r>
              <a:rPr lang="ru-RU" dirty="0">
                <a:latin typeface="Times New Roman" panose="02020603050405020304" pitchFamily="18" charset="0"/>
                <a:cs typeface="Times New Roman" panose="02020603050405020304" pitchFamily="18" charset="0"/>
              </a:rPr>
              <a:t>Национална методика за оценяване и картиране на екосистемните </a:t>
            </a:r>
            <a:r>
              <a:rPr lang="ru-RU" dirty="0" smtClean="0">
                <a:latin typeface="Times New Roman" panose="02020603050405020304" pitchFamily="18" charset="0"/>
                <a:cs typeface="Times New Roman" panose="02020603050405020304" pitchFamily="18" charset="0"/>
              </a:rPr>
              <a:t>услуги</a:t>
            </a:r>
            <a:r>
              <a:rPr lang="bg-BG" dirty="0" smtClean="0">
                <a:latin typeface="Times New Roman" panose="02020603050405020304" pitchFamily="18" charset="0"/>
                <a:cs typeface="Times New Roman" panose="02020603050405020304" pitchFamily="18" charset="0"/>
              </a:rPr>
              <a:t>. Методиката </a:t>
            </a:r>
            <a:r>
              <a:rPr lang="bg-BG" dirty="0">
                <a:latin typeface="Times New Roman" panose="02020603050405020304" pitchFamily="18" charset="0"/>
                <a:cs typeface="Times New Roman" panose="02020603050405020304" pitchFamily="18" charset="0"/>
              </a:rPr>
              <a:t>е продукт на отделен проект </a:t>
            </a:r>
            <a:r>
              <a:rPr lang="en-US" dirty="0">
                <a:solidFill>
                  <a:srgbClr val="77933C"/>
                </a:solidFill>
                <a:latin typeface="Times New Roman" panose="02020603050405020304" pitchFamily="18" charset="0"/>
                <a:cs typeface="Times New Roman" panose="02020603050405020304" pitchFamily="18" charset="0"/>
              </a:rPr>
              <a:t>Methodological Support for Ecosystem Services </a:t>
            </a:r>
            <a:r>
              <a:rPr lang="en-US" dirty="0" smtClean="0">
                <a:solidFill>
                  <a:srgbClr val="77933C"/>
                </a:solidFill>
                <a:latin typeface="Times New Roman" panose="02020603050405020304" pitchFamily="18" charset="0"/>
                <a:cs typeface="Times New Roman" panose="02020603050405020304" pitchFamily="18" charset="0"/>
              </a:rPr>
              <a:t>Mapping </a:t>
            </a:r>
            <a:r>
              <a:rPr lang="en-US" dirty="0">
                <a:solidFill>
                  <a:srgbClr val="77933C"/>
                </a:solidFill>
                <a:latin typeface="Times New Roman" panose="02020603050405020304" pitchFamily="18" charset="0"/>
                <a:cs typeface="Times New Roman" panose="02020603050405020304" pitchFamily="18" charset="0"/>
              </a:rPr>
              <a:t>and Biophysical Valuation (</a:t>
            </a:r>
            <a:r>
              <a:rPr lang="en-US" noProof="1">
                <a:solidFill>
                  <a:srgbClr val="77933C"/>
                </a:solidFill>
                <a:latin typeface="Times New Roman" panose="02020603050405020304" pitchFamily="18" charset="0"/>
                <a:cs typeface="Times New Roman" panose="02020603050405020304" pitchFamily="18" charset="0"/>
              </a:rPr>
              <a:t>MetEcoSMap</a:t>
            </a:r>
            <a:r>
              <a:rPr lang="en-US" dirty="0" smtClean="0">
                <a:solidFill>
                  <a:srgbClr val="77933C"/>
                </a:solidFill>
                <a:latin typeface="Times New Roman" panose="02020603050405020304" pitchFamily="18" charset="0"/>
                <a:cs typeface="Times New Roman" panose="02020603050405020304" pitchFamily="18" charset="0"/>
              </a:rPr>
              <a:t>)</a:t>
            </a:r>
            <a:r>
              <a:rPr lang="bg-BG" dirty="0" smtClean="0">
                <a:latin typeface="Times New Roman" panose="02020603050405020304" pitchFamily="18" charset="0"/>
                <a:cs typeface="Times New Roman" panose="02020603050405020304" pitchFamily="18" charset="0"/>
              </a:rPr>
              <a:t> и е достъпна на български и на английски език.</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Резултатите от проект</a:t>
            </a:r>
            <a:r>
              <a:rPr lang="en-US" dirty="0" smtClean="0">
                <a:latin typeface="Times New Roman" panose="02020603050405020304" pitchFamily="18" charset="0"/>
                <a:cs typeface="Times New Roman" panose="02020603050405020304" pitchFamily="18" charset="0"/>
              </a:rPr>
              <a:t> WEMA</a:t>
            </a:r>
            <a:r>
              <a:rPr lang="ru-RU" dirty="0" smtClean="0">
                <a:latin typeface="Times New Roman" panose="02020603050405020304" pitchFamily="18" charset="0"/>
                <a:cs typeface="Times New Roman" panose="02020603050405020304" pitchFamily="18" charset="0"/>
              </a:rPr>
              <a:t> ще бъдат интегрирани в </a:t>
            </a:r>
            <a:r>
              <a:rPr lang="ru-RU" dirty="0">
                <a:latin typeface="Times New Roman" panose="02020603050405020304" pitchFamily="18" charset="0"/>
                <a:cs typeface="Times New Roman" panose="02020603050405020304" pitchFamily="18" charset="0"/>
              </a:rPr>
              <a:t>Информационната система към Националната система за мониторинг на биологичното </a:t>
            </a:r>
            <a:r>
              <a:rPr lang="ru-RU" dirty="0" smtClean="0">
                <a:latin typeface="Times New Roman" panose="02020603050405020304" pitchFamily="18" charset="0"/>
                <a:cs typeface="Times New Roman" panose="02020603050405020304" pitchFamily="18" charset="0"/>
              </a:rPr>
              <a:t>разнообразие.</a:t>
            </a:r>
            <a:endParaRPr lang="bg-BG" dirty="0" smtClean="0">
              <a:latin typeface="Times New Roman" panose="02020603050405020304" pitchFamily="18" charset="0"/>
              <a:cs typeface="Times New Roman" panose="02020603050405020304" pitchFamily="18" charset="0"/>
            </a:endParaRPr>
          </a:p>
        </p:txBody>
      </p:sp>
      <p:sp>
        <p:nvSpPr>
          <p:cNvPr id="11" name="Rectangle 10"/>
          <p:cNvSpPr/>
          <p:nvPr/>
        </p:nvSpPr>
        <p:spPr>
          <a:xfrm>
            <a:off x="395536" y="2164794"/>
            <a:ext cx="4536504" cy="400110"/>
          </a:xfrm>
          <a:prstGeom prst="rect">
            <a:avLst/>
          </a:prstGeom>
        </p:spPr>
        <p:txBody>
          <a:bodyPr wrap="square">
            <a:spAutoFit/>
          </a:bodyPr>
          <a:lstStyle/>
          <a:p>
            <a:r>
              <a:rPr lang="bg-BG" sz="2000" b="1" dirty="0" smtClean="0">
                <a:solidFill>
                  <a:schemeClr val="accent3">
                    <a:lumMod val="50000"/>
                  </a:schemeClr>
                </a:solidFill>
              </a:rPr>
              <a:t>Методика на работа по проект </a:t>
            </a:r>
            <a:r>
              <a:rPr lang="en-US" sz="2000" b="1" dirty="0" smtClean="0">
                <a:solidFill>
                  <a:schemeClr val="accent3">
                    <a:lumMod val="50000"/>
                  </a:schemeClr>
                </a:solidFill>
              </a:rPr>
              <a:t>WEMA</a:t>
            </a:r>
            <a:endParaRPr lang="en-US" sz="2000" dirty="0">
              <a:solidFill>
                <a:schemeClr val="accent3">
                  <a:lumMod val="50000"/>
                </a:schemeClr>
              </a:solidFill>
            </a:endParaRPr>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3339483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395536" y="1844824"/>
            <a:ext cx="4536504" cy="400110"/>
          </a:xfrm>
          <a:prstGeom prst="rect">
            <a:avLst/>
          </a:prstGeom>
        </p:spPr>
        <p:txBody>
          <a:bodyPr wrap="square">
            <a:spAutoFit/>
          </a:bodyPr>
          <a:lstStyle/>
          <a:p>
            <a:r>
              <a:rPr lang="bg-BG" sz="2000" b="1" dirty="0" smtClean="0">
                <a:solidFill>
                  <a:schemeClr val="accent3">
                    <a:lumMod val="50000"/>
                  </a:schemeClr>
                </a:solidFill>
              </a:rPr>
              <a:t>Типове екосистеми според </a:t>
            </a:r>
            <a:r>
              <a:rPr lang="en-US" sz="2000" b="1" dirty="0" smtClean="0">
                <a:solidFill>
                  <a:schemeClr val="accent3">
                    <a:lumMod val="50000"/>
                  </a:schemeClr>
                </a:solidFill>
              </a:rPr>
              <a:t>MAES</a:t>
            </a:r>
            <a:endParaRPr lang="en-US" sz="2000" dirty="0">
              <a:solidFill>
                <a:schemeClr val="accent3">
                  <a:lumMod val="50000"/>
                </a:schemeClr>
              </a:solidFill>
            </a:endParaRPr>
          </a:p>
        </p:txBody>
      </p:sp>
      <p:sp>
        <p:nvSpPr>
          <p:cNvPr id="11" name="TextBox 10"/>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24627212"/>
              </p:ext>
            </p:extLst>
          </p:nvPr>
        </p:nvGraphicFramePr>
        <p:xfrm>
          <a:off x="398928" y="2420888"/>
          <a:ext cx="8349536" cy="3986066"/>
        </p:xfrm>
        <a:graphic>
          <a:graphicData uri="http://schemas.openxmlformats.org/drawingml/2006/table">
            <a:tbl>
              <a:tblPr>
                <a:tableStyleId>{5C22544A-7EE6-4342-B048-85BDC9FD1C3A}</a:tableStyleId>
              </a:tblPr>
              <a:tblGrid>
                <a:gridCol w="1436768"/>
                <a:gridCol w="1296144"/>
                <a:gridCol w="2160240"/>
                <a:gridCol w="2417660"/>
                <a:gridCol w="1038724"/>
              </a:tblGrid>
              <a:tr h="598655">
                <a:tc gridSpan="2">
                  <a:txBody>
                    <a:bodyPr/>
                    <a:lstStyle/>
                    <a:p>
                      <a:pPr algn="ctr">
                        <a:spcAft>
                          <a:spcPts val="0"/>
                        </a:spcAft>
                      </a:pPr>
                      <a:r>
                        <a:rPr lang="en-US" sz="1600" dirty="0">
                          <a:effectLst/>
                        </a:rPr>
                        <a:t>Level</a:t>
                      </a:r>
                      <a:r>
                        <a:rPr lang="bg-BG" sz="1600" dirty="0">
                          <a:effectLst/>
                        </a:rPr>
                        <a:t> </a:t>
                      </a:r>
                      <a:r>
                        <a:rPr lang="en-US" sz="1600" dirty="0" smtClean="0">
                          <a:effectLst/>
                        </a:rPr>
                        <a:t>/</a:t>
                      </a:r>
                      <a:r>
                        <a:rPr lang="en-US" sz="1600" baseline="0" dirty="0" smtClean="0">
                          <a:effectLst/>
                        </a:rPr>
                        <a:t> </a:t>
                      </a:r>
                      <a:r>
                        <a:rPr lang="bg-BG" sz="1600" baseline="0" dirty="0" smtClean="0">
                          <a:effectLst/>
                        </a:rPr>
                        <a:t>Ниво </a:t>
                      </a:r>
                      <a:r>
                        <a:rPr lang="bg-BG" sz="1600" dirty="0" smtClean="0">
                          <a:effectLst/>
                        </a:rPr>
                        <a:t>1</a:t>
                      </a:r>
                      <a:endParaRPr lang="en-US" sz="1600" dirty="0">
                        <a:effectLst/>
                      </a:endParaRPr>
                    </a:p>
                    <a:p>
                      <a:pPr algn="ctr">
                        <a:spcAft>
                          <a:spcPts val="0"/>
                        </a:spcAft>
                      </a:pPr>
                      <a:r>
                        <a:rPr lang="en-US" sz="1600" dirty="0">
                          <a:effectLst/>
                        </a:rPr>
                        <a:t>(Major ecosystem </a:t>
                      </a:r>
                      <a:r>
                        <a:rPr lang="en-US" sz="1600" dirty="0" smtClean="0">
                          <a:effectLst/>
                        </a:rPr>
                        <a:t>category)</a:t>
                      </a:r>
                      <a:endParaRPr lang="en-US" sz="1600" dirty="0">
                        <a:effectLst/>
                        <a:latin typeface="Times New Roman" panose="02020603050405020304" pitchFamily="18" charset="0"/>
                        <a:ea typeface="SimSun" panose="02010600030101010101" pitchFamily="2" charset="-122"/>
                      </a:endParaRPr>
                    </a:p>
                  </a:txBody>
                  <a:tcPr marL="44450" marR="44450" marT="0" marB="0"/>
                </a:tc>
                <a:tc hMerge="1">
                  <a:txBody>
                    <a:bodyPr/>
                    <a:lstStyle/>
                    <a:p>
                      <a:endParaRPr lang="en-US"/>
                    </a:p>
                  </a:txBody>
                  <a:tcPr/>
                </a:tc>
                <a:tc gridSpan="2">
                  <a:txBody>
                    <a:bodyPr/>
                    <a:lstStyle/>
                    <a:p>
                      <a:pPr algn="ctr">
                        <a:spcAft>
                          <a:spcPts val="0"/>
                        </a:spcAft>
                      </a:pPr>
                      <a:r>
                        <a:rPr lang="en-US" sz="1600" dirty="0">
                          <a:effectLst/>
                        </a:rPr>
                        <a:t>Level</a:t>
                      </a:r>
                      <a:r>
                        <a:rPr lang="bg-BG" sz="1600" dirty="0">
                          <a:effectLst/>
                        </a:rPr>
                        <a:t> </a:t>
                      </a:r>
                      <a:r>
                        <a:rPr lang="en-US" sz="1600" dirty="0" smtClean="0">
                          <a:effectLst/>
                        </a:rPr>
                        <a:t>/</a:t>
                      </a:r>
                      <a:r>
                        <a:rPr lang="en-US" sz="1600" baseline="0" dirty="0" smtClean="0">
                          <a:effectLst/>
                        </a:rPr>
                        <a:t> </a:t>
                      </a:r>
                      <a:r>
                        <a:rPr lang="bg-BG" sz="1600" baseline="0" dirty="0" smtClean="0">
                          <a:effectLst/>
                        </a:rPr>
                        <a:t>Ниво </a:t>
                      </a:r>
                      <a:r>
                        <a:rPr lang="bg-BG" sz="1600" dirty="0" smtClean="0">
                          <a:effectLst/>
                        </a:rPr>
                        <a:t>2</a:t>
                      </a:r>
                      <a:endParaRPr lang="en-US" sz="1600" dirty="0">
                        <a:effectLst/>
                      </a:endParaRPr>
                    </a:p>
                    <a:p>
                      <a:pPr algn="ctr">
                        <a:spcAft>
                          <a:spcPts val="0"/>
                        </a:spcAft>
                      </a:pPr>
                      <a:r>
                        <a:rPr lang="en-US" sz="1600" dirty="0">
                          <a:effectLst/>
                        </a:rPr>
                        <a:t>(Sub-classes)</a:t>
                      </a:r>
                      <a:endParaRPr lang="en-US" sz="1600" dirty="0">
                        <a:effectLst/>
                        <a:latin typeface="Times New Roman" panose="02020603050405020304" pitchFamily="18" charset="0"/>
                        <a:ea typeface="SimSun" panose="02010600030101010101" pitchFamily="2" charset="-122"/>
                      </a:endParaRPr>
                    </a:p>
                  </a:txBody>
                  <a:tcPr marL="44450" marR="44450" marT="0" marB="0"/>
                </a:tc>
                <a:tc hMerge="1">
                  <a:txBody>
                    <a:bodyPr/>
                    <a:lstStyle/>
                    <a:p>
                      <a:endParaRPr lang="en-US"/>
                    </a:p>
                  </a:txBody>
                  <a:tcPr/>
                </a:tc>
                <a:tc>
                  <a:txBody>
                    <a:bodyPr/>
                    <a:lstStyle/>
                    <a:p>
                      <a:pPr algn="ctr">
                        <a:spcAft>
                          <a:spcPts val="0"/>
                        </a:spcAft>
                      </a:pPr>
                      <a:r>
                        <a:rPr lang="en-US" sz="1600" noProof="1" smtClean="0">
                          <a:effectLst/>
                        </a:rPr>
                        <a:t>Methodo</a:t>
                      </a:r>
                      <a:r>
                        <a:rPr lang="bg-BG" sz="1600" dirty="0" smtClean="0">
                          <a:effectLst/>
                        </a:rPr>
                        <a:t>-</a:t>
                      </a:r>
                      <a:r>
                        <a:rPr lang="en-US" sz="1600" dirty="0" smtClean="0">
                          <a:effectLst/>
                        </a:rPr>
                        <a:t>logy </a:t>
                      </a:r>
                      <a:r>
                        <a:rPr lang="en-US" sz="1600" dirty="0">
                          <a:effectLst/>
                        </a:rPr>
                        <a:t>part</a:t>
                      </a:r>
                      <a:endParaRPr lang="en-US" sz="1600" dirty="0">
                        <a:effectLst/>
                        <a:latin typeface="Times New Roman" panose="02020603050405020304" pitchFamily="18" charset="0"/>
                        <a:ea typeface="SimSun" panose="02010600030101010101" pitchFamily="2" charset="-122"/>
                      </a:endParaRPr>
                    </a:p>
                  </a:txBody>
                  <a:tcPr marL="44450" marR="44450" marT="0" marB="0"/>
                </a:tc>
              </a:tr>
              <a:tr h="392866">
                <a:tc rowSpan="7">
                  <a:txBody>
                    <a:bodyPr/>
                    <a:lstStyle/>
                    <a:p>
                      <a:pPr>
                        <a:spcAft>
                          <a:spcPts val="0"/>
                        </a:spcAft>
                      </a:pPr>
                      <a:r>
                        <a:rPr lang="en-US" sz="1600">
                          <a:effectLst/>
                        </a:rPr>
                        <a:t>Terrestrial</a:t>
                      </a:r>
                      <a:endParaRPr lang="en-US" sz="1600">
                        <a:effectLst/>
                        <a:latin typeface="Times New Roman" panose="02020603050405020304" pitchFamily="18" charset="0"/>
                        <a:ea typeface="SimSun" panose="02010600030101010101" pitchFamily="2" charset="-122"/>
                      </a:endParaRPr>
                    </a:p>
                  </a:txBody>
                  <a:tcPr marL="44450" marR="44450" marT="0" marB="0"/>
                </a:tc>
                <a:tc rowSpan="7">
                  <a:txBody>
                    <a:bodyPr/>
                    <a:lstStyle/>
                    <a:p>
                      <a:pPr>
                        <a:spcAft>
                          <a:spcPts val="0"/>
                        </a:spcAft>
                      </a:pPr>
                      <a:r>
                        <a:rPr lang="bg-BG" sz="1600" dirty="0">
                          <a:effectLst/>
                        </a:rPr>
                        <a:t>Сухоземни</a:t>
                      </a:r>
                      <a:endParaRPr lang="en-US" sz="1600" dirty="0">
                        <a:effectLst/>
                        <a:latin typeface="Times New Roman" panose="02020603050405020304" pitchFamily="18" charset="0"/>
                        <a:ea typeface="SimSun" panose="02010600030101010101" pitchFamily="2" charset="-122"/>
                      </a:endParaRPr>
                    </a:p>
                  </a:txBody>
                  <a:tcPr marL="44450" marR="44450" marT="0" marB="0"/>
                </a:tc>
                <a:tc>
                  <a:txBody>
                    <a:bodyPr/>
                    <a:lstStyle/>
                    <a:p>
                      <a:pPr>
                        <a:spcAft>
                          <a:spcPts val="0"/>
                        </a:spcAft>
                      </a:pPr>
                      <a:r>
                        <a:rPr lang="en-US" sz="1600" dirty="0">
                          <a:effectLst/>
                        </a:rPr>
                        <a:t>Urban</a:t>
                      </a:r>
                      <a:endParaRPr lang="en-US" sz="16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spcAft>
                          <a:spcPts val="0"/>
                        </a:spcAft>
                      </a:pPr>
                      <a:r>
                        <a:rPr lang="bg-BG" sz="1600">
                          <a:effectLst/>
                        </a:rPr>
                        <a:t>Урбанизирани</a:t>
                      </a:r>
                      <a:endParaRPr lang="en-US" sz="16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spcAft>
                          <a:spcPts val="0"/>
                        </a:spcAft>
                      </a:pPr>
                      <a:r>
                        <a:rPr lang="en-US" sz="1600">
                          <a:effectLst/>
                        </a:rPr>
                        <a:t>B1</a:t>
                      </a:r>
                      <a:endParaRPr lang="en-US" sz="1600">
                        <a:effectLst/>
                        <a:latin typeface="Times New Roman" panose="02020603050405020304" pitchFamily="18" charset="0"/>
                        <a:ea typeface="SimSun" panose="02010600030101010101" pitchFamily="2" charset="-122"/>
                      </a:endParaRPr>
                    </a:p>
                  </a:txBody>
                  <a:tcPr marL="44450" marR="44450" marT="0" marB="0"/>
                </a:tc>
              </a:tr>
              <a:tr h="318035">
                <a:tc vMerge="1">
                  <a:txBody>
                    <a:bodyPr/>
                    <a:lstStyle/>
                    <a:p>
                      <a:endParaRPr lang="en-US"/>
                    </a:p>
                  </a:txBody>
                  <a:tcPr/>
                </a:tc>
                <a:tc vMerge="1">
                  <a:txBody>
                    <a:bodyPr/>
                    <a:lstStyle/>
                    <a:p>
                      <a:endParaRPr lang="en-US"/>
                    </a:p>
                  </a:txBody>
                  <a:tcPr/>
                </a:tc>
                <a:tc>
                  <a:txBody>
                    <a:bodyPr/>
                    <a:lstStyle/>
                    <a:p>
                      <a:pPr>
                        <a:spcAft>
                          <a:spcPts val="0"/>
                        </a:spcAft>
                      </a:pPr>
                      <a:r>
                        <a:rPr lang="en-US" sz="1600" dirty="0">
                          <a:effectLst/>
                        </a:rPr>
                        <a:t>Cropland</a:t>
                      </a:r>
                      <a:endParaRPr lang="en-US" sz="16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spcAft>
                          <a:spcPts val="0"/>
                        </a:spcAft>
                      </a:pPr>
                      <a:r>
                        <a:rPr lang="bg-BG" sz="1600" dirty="0">
                          <a:effectLst/>
                        </a:rPr>
                        <a:t>Земеделски</a:t>
                      </a:r>
                      <a:endParaRPr lang="en-US" sz="16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spcAft>
                          <a:spcPts val="0"/>
                        </a:spcAft>
                      </a:pPr>
                      <a:r>
                        <a:rPr lang="en-US" sz="1600">
                          <a:effectLst/>
                        </a:rPr>
                        <a:t>B2</a:t>
                      </a:r>
                      <a:endParaRPr lang="en-US" sz="1600">
                        <a:effectLst/>
                        <a:latin typeface="Times New Roman" panose="02020603050405020304" pitchFamily="18" charset="0"/>
                        <a:ea typeface="SimSun" panose="02010600030101010101" pitchFamily="2" charset="-122"/>
                      </a:endParaRPr>
                    </a:p>
                  </a:txBody>
                  <a:tcPr marL="44450" marR="44450" marT="0" marB="0"/>
                </a:tc>
              </a:tr>
              <a:tr h="318035">
                <a:tc vMerge="1">
                  <a:txBody>
                    <a:bodyPr/>
                    <a:lstStyle/>
                    <a:p>
                      <a:endParaRPr lang="en-US"/>
                    </a:p>
                  </a:txBody>
                  <a:tcPr/>
                </a:tc>
                <a:tc vMerge="1">
                  <a:txBody>
                    <a:bodyPr/>
                    <a:lstStyle/>
                    <a:p>
                      <a:endParaRPr lang="en-US"/>
                    </a:p>
                  </a:txBody>
                  <a:tcPr/>
                </a:tc>
                <a:tc>
                  <a:txBody>
                    <a:bodyPr/>
                    <a:lstStyle/>
                    <a:p>
                      <a:pPr>
                        <a:spcAft>
                          <a:spcPts val="0"/>
                        </a:spcAft>
                      </a:pPr>
                      <a:r>
                        <a:rPr lang="en-US" sz="1600" dirty="0">
                          <a:effectLst/>
                        </a:rPr>
                        <a:t>Grassland</a:t>
                      </a:r>
                      <a:endParaRPr lang="en-US" sz="16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spcAft>
                          <a:spcPts val="0"/>
                        </a:spcAft>
                      </a:pPr>
                      <a:r>
                        <a:rPr lang="bg-BG" sz="1600">
                          <a:effectLst/>
                        </a:rPr>
                        <a:t>Тревни</a:t>
                      </a:r>
                      <a:endParaRPr lang="en-US" sz="16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spcAft>
                          <a:spcPts val="0"/>
                        </a:spcAft>
                      </a:pPr>
                      <a:r>
                        <a:rPr lang="en-US" sz="1600">
                          <a:effectLst/>
                        </a:rPr>
                        <a:t>B3</a:t>
                      </a:r>
                      <a:endParaRPr lang="en-US" sz="1600">
                        <a:effectLst/>
                        <a:latin typeface="Times New Roman" panose="02020603050405020304" pitchFamily="18" charset="0"/>
                        <a:ea typeface="SimSun" panose="02010600030101010101" pitchFamily="2" charset="-122"/>
                      </a:endParaRPr>
                    </a:p>
                  </a:txBody>
                  <a:tcPr marL="44450" marR="44450" marT="0" marB="0"/>
                </a:tc>
              </a:tr>
              <a:tr h="318035">
                <a:tc vMerge="1">
                  <a:txBody>
                    <a:bodyPr/>
                    <a:lstStyle/>
                    <a:p>
                      <a:endParaRPr lang="en-US"/>
                    </a:p>
                  </a:txBody>
                  <a:tcPr/>
                </a:tc>
                <a:tc vMerge="1">
                  <a:txBody>
                    <a:bodyPr/>
                    <a:lstStyle/>
                    <a:p>
                      <a:endParaRPr lang="en-US"/>
                    </a:p>
                  </a:txBody>
                  <a:tcPr/>
                </a:tc>
                <a:tc>
                  <a:txBody>
                    <a:bodyPr/>
                    <a:lstStyle/>
                    <a:p>
                      <a:pPr>
                        <a:spcAft>
                          <a:spcPts val="0"/>
                        </a:spcAft>
                      </a:pPr>
                      <a:r>
                        <a:rPr lang="en-US" sz="1600" dirty="0">
                          <a:effectLst/>
                        </a:rPr>
                        <a:t>Woodland and forest</a:t>
                      </a:r>
                      <a:endParaRPr lang="en-US" sz="16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spcAft>
                          <a:spcPts val="0"/>
                        </a:spcAft>
                      </a:pPr>
                      <a:r>
                        <a:rPr lang="bg-BG" sz="1600" dirty="0">
                          <a:effectLst/>
                        </a:rPr>
                        <a:t>Горски и горско храстови</a:t>
                      </a:r>
                      <a:endParaRPr lang="en-US" sz="16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spcAft>
                          <a:spcPts val="0"/>
                        </a:spcAft>
                      </a:pPr>
                      <a:r>
                        <a:rPr lang="en-US" sz="1600">
                          <a:effectLst/>
                        </a:rPr>
                        <a:t>B4</a:t>
                      </a:r>
                      <a:endParaRPr lang="en-US" sz="1600">
                        <a:effectLst/>
                        <a:latin typeface="Times New Roman" panose="02020603050405020304" pitchFamily="18" charset="0"/>
                        <a:ea typeface="SimSun" panose="02010600030101010101" pitchFamily="2" charset="-122"/>
                      </a:endParaRPr>
                    </a:p>
                  </a:txBody>
                  <a:tcPr marL="44450" marR="44450" marT="0" marB="0"/>
                </a:tc>
              </a:tr>
              <a:tr h="318035">
                <a:tc vMerge="1">
                  <a:txBody>
                    <a:bodyPr/>
                    <a:lstStyle/>
                    <a:p>
                      <a:endParaRPr lang="en-US"/>
                    </a:p>
                  </a:txBody>
                  <a:tcPr/>
                </a:tc>
                <a:tc vMerge="1">
                  <a:txBody>
                    <a:bodyPr/>
                    <a:lstStyle/>
                    <a:p>
                      <a:endParaRPr lang="en-US"/>
                    </a:p>
                  </a:txBody>
                  <a:tcPr/>
                </a:tc>
                <a:tc>
                  <a:txBody>
                    <a:bodyPr/>
                    <a:lstStyle/>
                    <a:p>
                      <a:pPr>
                        <a:spcAft>
                          <a:spcPts val="0"/>
                        </a:spcAft>
                      </a:pPr>
                      <a:r>
                        <a:rPr lang="en-US" sz="1600">
                          <a:effectLst/>
                        </a:rPr>
                        <a:t>Heathlands and shrubs</a:t>
                      </a:r>
                      <a:endParaRPr lang="en-US" sz="1600">
                        <a:effectLst/>
                        <a:latin typeface="Times New Roman" panose="02020603050405020304" pitchFamily="18" charset="0"/>
                        <a:ea typeface="SimSun" panose="02010600030101010101" pitchFamily="2" charset="-122"/>
                      </a:endParaRPr>
                    </a:p>
                  </a:txBody>
                  <a:tcPr marL="44450" marR="44450" marT="0" marB="0" anchor="b"/>
                </a:tc>
                <a:tc>
                  <a:txBody>
                    <a:bodyPr/>
                    <a:lstStyle/>
                    <a:p>
                      <a:pPr>
                        <a:spcAft>
                          <a:spcPts val="0"/>
                        </a:spcAft>
                      </a:pPr>
                      <a:r>
                        <a:rPr lang="bg-BG" sz="1600" noProof="1" smtClean="0">
                          <a:effectLst/>
                        </a:rPr>
                        <a:t>Храсталачни и ерикоидни</a:t>
                      </a:r>
                      <a:endParaRPr lang="bg-BG" sz="1600" noProof="1">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spcAft>
                          <a:spcPts val="0"/>
                        </a:spcAft>
                      </a:pPr>
                      <a:r>
                        <a:rPr lang="en-US" sz="1600">
                          <a:effectLst/>
                        </a:rPr>
                        <a:t>B5</a:t>
                      </a:r>
                      <a:endParaRPr lang="en-US" sz="1600">
                        <a:effectLst/>
                        <a:latin typeface="Times New Roman" panose="02020603050405020304" pitchFamily="18" charset="0"/>
                        <a:ea typeface="SimSun" panose="02010600030101010101" pitchFamily="2" charset="-122"/>
                      </a:endParaRPr>
                    </a:p>
                  </a:txBody>
                  <a:tcPr marL="44450" marR="44450" marT="0" marB="0"/>
                </a:tc>
              </a:tr>
              <a:tr h="318035">
                <a:tc vMerge="1">
                  <a:txBody>
                    <a:bodyPr/>
                    <a:lstStyle/>
                    <a:p>
                      <a:endParaRPr lang="en-US"/>
                    </a:p>
                  </a:txBody>
                  <a:tcPr/>
                </a:tc>
                <a:tc vMerge="1">
                  <a:txBody>
                    <a:bodyPr/>
                    <a:lstStyle/>
                    <a:p>
                      <a:endParaRPr lang="en-US"/>
                    </a:p>
                  </a:txBody>
                  <a:tcPr/>
                </a:tc>
                <a:tc>
                  <a:txBody>
                    <a:bodyPr/>
                    <a:lstStyle/>
                    <a:p>
                      <a:pPr>
                        <a:spcAft>
                          <a:spcPts val="0"/>
                        </a:spcAft>
                      </a:pPr>
                      <a:r>
                        <a:rPr lang="en-US" sz="1600">
                          <a:effectLst/>
                        </a:rPr>
                        <a:t>Sparsely vegetated land</a:t>
                      </a:r>
                      <a:endParaRPr lang="en-US" sz="1600">
                        <a:effectLst/>
                        <a:latin typeface="Times New Roman" panose="02020603050405020304" pitchFamily="18" charset="0"/>
                        <a:ea typeface="SimSun" panose="02010600030101010101" pitchFamily="2" charset="-122"/>
                      </a:endParaRPr>
                    </a:p>
                  </a:txBody>
                  <a:tcPr marL="44450" marR="44450" marT="0" marB="0" anchor="b"/>
                </a:tc>
                <a:tc>
                  <a:txBody>
                    <a:bodyPr/>
                    <a:lstStyle/>
                    <a:p>
                      <a:pPr>
                        <a:spcAft>
                          <a:spcPts val="0"/>
                        </a:spcAft>
                      </a:pPr>
                      <a:r>
                        <a:rPr lang="bg-BG" sz="1600" dirty="0">
                          <a:effectLst/>
                        </a:rPr>
                        <a:t>Площи с рядка или без растителност</a:t>
                      </a:r>
                      <a:endParaRPr lang="en-US" sz="16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spcAft>
                          <a:spcPts val="0"/>
                        </a:spcAft>
                      </a:pPr>
                      <a:r>
                        <a:rPr lang="en-US" sz="1600">
                          <a:effectLst/>
                        </a:rPr>
                        <a:t>B6</a:t>
                      </a:r>
                      <a:endParaRPr lang="en-US" sz="1600">
                        <a:effectLst/>
                        <a:latin typeface="Times New Roman" panose="02020603050405020304" pitchFamily="18" charset="0"/>
                        <a:ea typeface="SimSun" panose="02010600030101010101" pitchFamily="2" charset="-122"/>
                      </a:endParaRPr>
                    </a:p>
                  </a:txBody>
                  <a:tcPr marL="44450" marR="44450" marT="0" marB="0"/>
                </a:tc>
              </a:tr>
              <a:tr h="318035">
                <a:tc vMerge="1">
                  <a:txBody>
                    <a:bodyPr/>
                    <a:lstStyle/>
                    <a:p>
                      <a:endParaRPr lang="en-US"/>
                    </a:p>
                  </a:txBody>
                  <a:tcPr/>
                </a:tc>
                <a:tc vMerge="1">
                  <a:txBody>
                    <a:bodyPr/>
                    <a:lstStyle/>
                    <a:p>
                      <a:endParaRPr lang="en-US"/>
                    </a:p>
                  </a:txBody>
                  <a:tcPr/>
                </a:tc>
                <a:tc>
                  <a:txBody>
                    <a:bodyPr/>
                    <a:lstStyle/>
                    <a:p>
                      <a:pPr>
                        <a:spcAft>
                          <a:spcPts val="0"/>
                        </a:spcAft>
                      </a:pPr>
                      <a:r>
                        <a:rPr lang="en-US" sz="1600">
                          <a:effectLst/>
                        </a:rPr>
                        <a:t>Wetlands</a:t>
                      </a:r>
                      <a:endParaRPr lang="en-US" sz="1600">
                        <a:effectLst/>
                        <a:latin typeface="Times New Roman" panose="02020603050405020304" pitchFamily="18" charset="0"/>
                        <a:ea typeface="SimSun" panose="02010600030101010101" pitchFamily="2" charset="-122"/>
                      </a:endParaRPr>
                    </a:p>
                  </a:txBody>
                  <a:tcPr marL="44450" marR="44450" marT="0" marB="0" anchor="b"/>
                </a:tc>
                <a:tc>
                  <a:txBody>
                    <a:bodyPr/>
                    <a:lstStyle/>
                    <a:p>
                      <a:pPr>
                        <a:spcAft>
                          <a:spcPts val="0"/>
                        </a:spcAft>
                      </a:pPr>
                      <a:r>
                        <a:rPr lang="bg-BG" sz="1600" dirty="0">
                          <a:effectLst/>
                        </a:rPr>
                        <a:t>Вътрешни влажни зони</a:t>
                      </a:r>
                      <a:endParaRPr lang="en-US" sz="16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spcAft>
                          <a:spcPts val="0"/>
                        </a:spcAft>
                      </a:pPr>
                      <a:r>
                        <a:rPr lang="en-US" sz="1600">
                          <a:effectLst/>
                        </a:rPr>
                        <a:t>B7</a:t>
                      </a:r>
                      <a:endParaRPr lang="en-US" sz="1600">
                        <a:effectLst/>
                        <a:latin typeface="Times New Roman" panose="02020603050405020304" pitchFamily="18" charset="0"/>
                        <a:ea typeface="SimSun" panose="02010600030101010101" pitchFamily="2" charset="-122"/>
                      </a:endParaRPr>
                    </a:p>
                  </a:txBody>
                  <a:tcPr marL="44450" marR="44450" marT="0" marB="0"/>
                </a:tc>
              </a:tr>
              <a:tr h="598655">
                <a:tc>
                  <a:txBody>
                    <a:bodyPr/>
                    <a:lstStyle/>
                    <a:p>
                      <a:pPr>
                        <a:spcAft>
                          <a:spcPts val="0"/>
                        </a:spcAft>
                      </a:pPr>
                      <a:r>
                        <a:rPr lang="en-US" sz="1600">
                          <a:effectLst/>
                        </a:rPr>
                        <a:t>Rivers and lakes</a:t>
                      </a:r>
                      <a:endParaRPr lang="en-US" sz="1600">
                        <a:effectLst/>
                        <a:latin typeface="Times New Roman" panose="02020603050405020304" pitchFamily="18" charset="0"/>
                        <a:ea typeface="SimSun" panose="02010600030101010101" pitchFamily="2" charset="-122"/>
                      </a:endParaRPr>
                    </a:p>
                  </a:txBody>
                  <a:tcPr marL="44450" marR="44450" marT="0" marB="0"/>
                </a:tc>
                <a:tc>
                  <a:txBody>
                    <a:bodyPr/>
                    <a:lstStyle/>
                    <a:p>
                      <a:pPr>
                        <a:spcAft>
                          <a:spcPts val="0"/>
                        </a:spcAft>
                      </a:pPr>
                      <a:r>
                        <a:rPr lang="bg-BG" sz="1600">
                          <a:effectLst/>
                        </a:rPr>
                        <a:t>Сладководни</a:t>
                      </a:r>
                      <a:endParaRPr lang="en-US" sz="1600">
                        <a:effectLst/>
                        <a:latin typeface="Times New Roman" panose="02020603050405020304" pitchFamily="18" charset="0"/>
                        <a:ea typeface="SimSun" panose="02010600030101010101" pitchFamily="2" charset="-122"/>
                      </a:endParaRPr>
                    </a:p>
                  </a:txBody>
                  <a:tcPr marL="44450" marR="44450" marT="0" marB="0"/>
                </a:tc>
                <a:tc>
                  <a:txBody>
                    <a:bodyPr/>
                    <a:lstStyle/>
                    <a:p>
                      <a:pPr>
                        <a:spcAft>
                          <a:spcPts val="0"/>
                        </a:spcAft>
                      </a:pPr>
                      <a:r>
                        <a:rPr lang="en-US" sz="1600" dirty="0">
                          <a:effectLst/>
                        </a:rPr>
                        <a:t>Rivers and lakes</a:t>
                      </a:r>
                      <a:endParaRPr lang="en-US" sz="16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spcAft>
                          <a:spcPts val="0"/>
                        </a:spcAft>
                      </a:pPr>
                      <a:r>
                        <a:rPr lang="bg-BG" sz="1600" dirty="0">
                          <a:effectLst/>
                        </a:rPr>
                        <a:t>Реки и езера</a:t>
                      </a:r>
                      <a:endParaRPr lang="en-US" sz="16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spcAft>
                          <a:spcPts val="0"/>
                        </a:spcAft>
                      </a:pPr>
                      <a:r>
                        <a:rPr lang="en-US" sz="1600" dirty="0">
                          <a:effectLst/>
                        </a:rPr>
                        <a:t>B8</a:t>
                      </a:r>
                      <a:endParaRPr lang="en-US" sz="1600" dirty="0">
                        <a:effectLst/>
                        <a:latin typeface="Times New Roman" panose="02020603050405020304" pitchFamily="18" charset="0"/>
                        <a:ea typeface="SimSun" panose="02010600030101010101" pitchFamily="2" charset="-122"/>
                      </a:endParaRPr>
                    </a:p>
                  </a:txBody>
                  <a:tcPr marL="44450" marR="44450" marT="0" marB="0"/>
                </a:tc>
              </a:tr>
              <a:tr h="318035">
                <a:tc>
                  <a:txBody>
                    <a:bodyPr/>
                    <a:lstStyle/>
                    <a:p>
                      <a:pPr>
                        <a:spcAft>
                          <a:spcPts val="0"/>
                        </a:spcAft>
                      </a:pPr>
                      <a:r>
                        <a:rPr lang="bg-BG" sz="1600">
                          <a:effectLst/>
                        </a:rPr>
                        <a:t>Marine</a:t>
                      </a:r>
                      <a:endParaRPr lang="en-US" sz="1600">
                        <a:effectLst/>
                        <a:latin typeface="Times New Roman" panose="02020603050405020304" pitchFamily="18" charset="0"/>
                        <a:ea typeface="SimSun" panose="02010600030101010101" pitchFamily="2" charset="-122"/>
                      </a:endParaRPr>
                    </a:p>
                  </a:txBody>
                  <a:tcPr marL="44450" marR="44450" marT="0" marB="0"/>
                </a:tc>
                <a:tc>
                  <a:txBody>
                    <a:bodyPr/>
                    <a:lstStyle/>
                    <a:p>
                      <a:pPr>
                        <a:spcAft>
                          <a:spcPts val="0"/>
                        </a:spcAft>
                      </a:pPr>
                      <a:r>
                        <a:rPr lang="bg-BG" sz="1600">
                          <a:effectLst/>
                        </a:rPr>
                        <a:t>Морски</a:t>
                      </a:r>
                      <a:endParaRPr lang="en-US" sz="1600">
                        <a:effectLst/>
                        <a:latin typeface="Times New Roman" panose="02020603050405020304" pitchFamily="18" charset="0"/>
                        <a:ea typeface="SimSun" panose="02010600030101010101" pitchFamily="2" charset="-122"/>
                      </a:endParaRPr>
                    </a:p>
                  </a:txBody>
                  <a:tcPr marL="44450" marR="44450" marT="0" marB="0"/>
                </a:tc>
                <a:tc>
                  <a:txBody>
                    <a:bodyPr/>
                    <a:lstStyle/>
                    <a:p>
                      <a:pPr>
                        <a:spcAft>
                          <a:spcPts val="0"/>
                        </a:spcAft>
                      </a:pPr>
                      <a:r>
                        <a:rPr lang="bg-BG" sz="1600">
                          <a:effectLst/>
                        </a:rPr>
                        <a:t>Marine</a:t>
                      </a:r>
                      <a:endParaRPr lang="en-US" sz="1600">
                        <a:effectLst/>
                        <a:latin typeface="Times New Roman" panose="02020603050405020304" pitchFamily="18" charset="0"/>
                        <a:ea typeface="SimSun" panose="02010600030101010101" pitchFamily="2" charset="-122"/>
                      </a:endParaRPr>
                    </a:p>
                  </a:txBody>
                  <a:tcPr marL="44450" marR="44450" marT="0" marB="0" anchor="b"/>
                </a:tc>
                <a:tc>
                  <a:txBody>
                    <a:bodyPr/>
                    <a:lstStyle/>
                    <a:p>
                      <a:pPr>
                        <a:spcAft>
                          <a:spcPts val="0"/>
                        </a:spcAft>
                      </a:pPr>
                      <a:r>
                        <a:rPr lang="bg-BG" sz="1600">
                          <a:effectLst/>
                        </a:rPr>
                        <a:t>Морски</a:t>
                      </a:r>
                      <a:endParaRPr lang="en-US" sz="16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spcAft>
                          <a:spcPts val="0"/>
                        </a:spcAft>
                      </a:pPr>
                      <a:r>
                        <a:rPr lang="en-US" sz="1600" dirty="0">
                          <a:effectLst/>
                        </a:rPr>
                        <a:t>B9</a:t>
                      </a:r>
                      <a:endParaRPr lang="en-US" sz="1600" dirty="0">
                        <a:effectLst/>
                        <a:latin typeface="Times New Roman" panose="02020603050405020304" pitchFamily="18" charset="0"/>
                        <a:ea typeface="SimSun" panose="02010600030101010101" pitchFamily="2" charset="-122"/>
                      </a:endParaRPr>
                    </a:p>
                  </a:txBody>
                  <a:tcPr marL="44450" marR="44450" marT="0" marB="0"/>
                </a:tc>
              </a:tr>
            </a:tbl>
          </a:graphicData>
        </a:graphic>
      </p:graphicFrame>
    </p:spTree>
    <p:extLst>
      <p:ext uri="{BB962C8B-B14F-4D97-AF65-F5344CB8AC3E}">
        <p14:creationId xmlns:p14="http://schemas.microsoft.com/office/powerpoint/2010/main" val="341068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251520" y="1700808"/>
            <a:ext cx="5328592" cy="400110"/>
          </a:xfrm>
          <a:prstGeom prst="rect">
            <a:avLst/>
          </a:prstGeom>
        </p:spPr>
        <p:txBody>
          <a:bodyPr wrap="square">
            <a:spAutoFit/>
          </a:bodyPr>
          <a:lstStyle/>
          <a:p>
            <a:r>
              <a:rPr lang="bg-BG" sz="2000" b="1" dirty="0" smtClean="0">
                <a:solidFill>
                  <a:schemeClr val="accent3">
                    <a:lumMod val="50000"/>
                  </a:schemeClr>
                </a:solidFill>
              </a:rPr>
              <a:t>Подтипове вътрешни влажни зони</a:t>
            </a:r>
            <a:endParaRPr lang="en-US" sz="2000" dirty="0">
              <a:solidFill>
                <a:schemeClr val="accent3">
                  <a:lumMod val="50000"/>
                </a:schemeClr>
              </a:solidFill>
            </a:endParaRPr>
          </a:p>
        </p:txBody>
      </p:sp>
      <p:sp>
        <p:nvSpPr>
          <p:cNvPr id="10" name="Rectangle 9"/>
          <p:cNvSpPr/>
          <p:nvPr/>
        </p:nvSpPr>
        <p:spPr>
          <a:xfrm>
            <a:off x="226260" y="2132856"/>
            <a:ext cx="4777788" cy="1200329"/>
          </a:xfrm>
          <a:prstGeom prst="rect">
            <a:avLst/>
          </a:prstGeom>
          <a:solidFill>
            <a:schemeClr val="bg1">
              <a:lumMod val="85000"/>
            </a:schemeClr>
          </a:solidFill>
        </p:spPr>
        <p:txBody>
          <a:bodyPr wrap="square">
            <a:spAutoFit/>
          </a:bodyPr>
          <a:lstStyle/>
          <a:p>
            <a:r>
              <a:rPr lang="ru-RU" dirty="0">
                <a:latin typeface="Times New Roman" panose="02020603050405020304" pitchFamily="18" charset="0"/>
                <a:cs typeface="Times New Roman" panose="02020603050405020304" pitchFamily="18" charset="0"/>
              </a:rPr>
              <a:t>Екосистемите от тип вътрешни влажни зони са блата, торфища и мочурища, които съгласно MAES и EUNIS </a:t>
            </a:r>
            <a:r>
              <a:rPr lang="ru-RU" dirty="0" smtClean="0">
                <a:latin typeface="Times New Roman" panose="02020603050405020304" pitchFamily="18" charset="0"/>
                <a:cs typeface="Times New Roman" panose="02020603050405020304" pitchFamily="18" charset="0"/>
              </a:rPr>
              <a:t>класификацията на ниво 3 включват</a:t>
            </a:r>
            <a:r>
              <a:rPr lang="ru-RU" dirty="0">
                <a:latin typeface="Times New Roman" panose="02020603050405020304" pitchFamily="18" charset="0"/>
                <a:cs typeface="Times New Roman" panose="02020603050405020304" pitchFamily="18" charset="0"/>
              </a:rPr>
              <a:t>:</a:t>
            </a:r>
          </a:p>
        </p:txBody>
      </p:sp>
      <p:sp>
        <p:nvSpPr>
          <p:cNvPr id="11" name="Rectangle 10"/>
          <p:cNvSpPr/>
          <p:nvPr/>
        </p:nvSpPr>
        <p:spPr>
          <a:xfrm>
            <a:off x="241576" y="3629155"/>
            <a:ext cx="4816073" cy="2616101"/>
          </a:xfrm>
          <a:prstGeom prst="rect">
            <a:avLst/>
          </a:prstGeom>
        </p:spPr>
        <p:txBody>
          <a:bodyPr wrap="square">
            <a:spAutoFit/>
          </a:bodyPr>
          <a:lstStyle/>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Преходни блата и подвижни торфища </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EUNIS</a:t>
            </a:r>
            <a:r>
              <a:rPr lang="bg-BG" dirty="0" smtClean="0">
                <a:latin typeface="Times New Roman" panose="02020603050405020304" pitchFamily="18" charset="0"/>
                <a:cs typeface="Times New Roman" panose="02020603050405020304" pitchFamily="18" charset="0"/>
              </a:rPr>
              <a:t> код </a:t>
            </a:r>
            <a:r>
              <a:rPr lang="ru-RU" dirty="0" smtClean="0">
                <a:latin typeface="Times New Roman" panose="02020603050405020304" pitchFamily="18" charset="0"/>
                <a:cs typeface="Times New Roman" panose="02020603050405020304" pitchFamily="18" charset="0"/>
              </a:rPr>
              <a:t>D2</a:t>
            </a:r>
            <a:r>
              <a:rPr lang="ru-RU" dirty="0">
                <a:latin typeface="Times New Roman" panose="02020603050405020304" pitchFamily="18" charset="0"/>
                <a:cs typeface="Times New Roman" panose="02020603050405020304" pitchFamily="18" charset="0"/>
              </a:rPr>
              <a:t>);</a:t>
            </a:r>
          </a:p>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Алкални блата и мочурища </a:t>
            </a:r>
            <a:r>
              <a:rPr lang="ru-RU"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EUNIS</a:t>
            </a:r>
            <a:r>
              <a:rPr lang="bg-BG" dirty="0">
                <a:latin typeface="Times New Roman" panose="02020603050405020304" pitchFamily="18" charset="0"/>
                <a:cs typeface="Times New Roman" panose="02020603050405020304" pitchFamily="18" charset="0"/>
              </a:rPr>
              <a:t> код </a:t>
            </a:r>
            <a:r>
              <a:rPr lang="ru-RU" dirty="0" smtClean="0">
                <a:latin typeface="Times New Roman" panose="02020603050405020304" pitchFamily="18" charset="0"/>
                <a:cs typeface="Times New Roman" panose="02020603050405020304" pitchFamily="18" charset="0"/>
              </a:rPr>
              <a:t>D4</a:t>
            </a:r>
            <a:r>
              <a:rPr lang="ru-RU" dirty="0">
                <a:latin typeface="Times New Roman" panose="02020603050405020304" pitchFamily="18" charset="0"/>
                <a:cs typeface="Times New Roman" panose="02020603050405020304" pitchFamily="18" charset="0"/>
              </a:rPr>
              <a:t>);</a:t>
            </a:r>
          </a:p>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Съобщества от тръстика, папури и острицови треви, които не са свързани с открити водни площи </a:t>
            </a:r>
            <a:r>
              <a:rPr lang="ru-RU"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EUNIS</a:t>
            </a:r>
            <a:r>
              <a:rPr lang="bg-BG" dirty="0">
                <a:latin typeface="Times New Roman" panose="02020603050405020304" pitchFamily="18" charset="0"/>
                <a:cs typeface="Times New Roman" panose="02020603050405020304" pitchFamily="18" charset="0"/>
              </a:rPr>
              <a:t> код </a:t>
            </a:r>
            <a:r>
              <a:rPr lang="ru-RU" dirty="0" smtClean="0">
                <a:latin typeface="Times New Roman" panose="02020603050405020304" pitchFamily="18" charset="0"/>
                <a:cs typeface="Times New Roman" panose="02020603050405020304" pitchFamily="18" charset="0"/>
              </a:rPr>
              <a:t>D5)</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И</a:t>
            </a:r>
            <a:r>
              <a:rPr lang="ru-RU" dirty="0" smtClean="0">
                <a:latin typeface="Times New Roman" panose="02020603050405020304" pitchFamily="18" charset="0"/>
                <a:cs typeface="Times New Roman" panose="02020603050405020304" pitchFamily="18" charset="0"/>
              </a:rPr>
              <a:t>зключват </a:t>
            </a:r>
            <a:r>
              <a:rPr lang="ru-RU" dirty="0">
                <a:latin typeface="Times New Roman" panose="02020603050405020304" pitchFamily="18" charset="0"/>
                <a:cs typeface="Times New Roman" panose="02020603050405020304" pitchFamily="18" charset="0"/>
              </a:rPr>
              <a:t>се крайбрежните съобщества – код C3.2 по </a:t>
            </a:r>
            <a:r>
              <a:rPr lang="ru-RU" dirty="0" smtClean="0">
                <a:latin typeface="Times New Roman" panose="02020603050405020304" pitchFamily="18" charset="0"/>
                <a:cs typeface="Times New Roman" panose="02020603050405020304" pitchFamily="18" charset="0"/>
              </a:rPr>
              <a:t>EUNIS.</a:t>
            </a:r>
            <a:endParaRPr lang="ru-RU"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5216340" y="3712777"/>
            <a:ext cx="3538602" cy="2500721"/>
          </a:xfrm>
          <a:prstGeom prst="rect">
            <a:avLst/>
          </a:prstGeom>
        </p:spPr>
      </p:pic>
      <p:pic>
        <p:nvPicPr>
          <p:cNvPr id="4" name="Picture 3"/>
          <p:cNvPicPr>
            <a:picLocks noChangeAspect="1"/>
          </p:cNvPicPr>
          <p:nvPr/>
        </p:nvPicPr>
        <p:blipFill>
          <a:blip r:embed="rId5"/>
          <a:stretch>
            <a:fillRect/>
          </a:stretch>
        </p:blipFill>
        <p:spPr>
          <a:xfrm>
            <a:off x="5032497" y="1844824"/>
            <a:ext cx="3848533" cy="1520910"/>
          </a:xfrm>
          <a:prstGeom prst="rect">
            <a:avLst/>
          </a:prstGeom>
        </p:spPr>
      </p:pic>
      <p:sp>
        <p:nvSpPr>
          <p:cNvPr id="13" name="TextBox 12"/>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486457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395536" y="1628800"/>
            <a:ext cx="4536504" cy="400110"/>
          </a:xfrm>
          <a:prstGeom prst="rect">
            <a:avLst/>
          </a:prstGeom>
        </p:spPr>
        <p:txBody>
          <a:bodyPr wrap="square">
            <a:spAutoFit/>
          </a:bodyPr>
          <a:lstStyle/>
          <a:p>
            <a:r>
              <a:rPr lang="bg-BG" sz="2000" b="1" dirty="0" smtClean="0">
                <a:solidFill>
                  <a:schemeClr val="accent3">
                    <a:lumMod val="50000"/>
                  </a:schemeClr>
                </a:solidFill>
              </a:rPr>
              <a:t>Влажните зони, обект на проект </a:t>
            </a:r>
            <a:r>
              <a:rPr lang="en-US" sz="2000" b="1" dirty="0" smtClean="0">
                <a:solidFill>
                  <a:schemeClr val="accent3">
                    <a:lumMod val="50000"/>
                  </a:schemeClr>
                </a:solidFill>
              </a:rPr>
              <a:t>WEMA</a:t>
            </a:r>
            <a:endParaRPr lang="en-US" sz="2000" dirty="0">
              <a:solidFill>
                <a:schemeClr val="accent3">
                  <a:lumMod val="50000"/>
                </a:schemeClr>
              </a:solidFill>
            </a:endParaRPr>
          </a:p>
        </p:txBody>
      </p:sp>
      <p:sp>
        <p:nvSpPr>
          <p:cNvPr id="12" name="Rectangle 11"/>
          <p:cNvSpPr/>
          <p:nvPr/>
        </p:nvSpPr>
        <p:spPr>
          <a:xfrm>
            <a:off x="438552" y="1988840"/>
            <a:ext cx="7445816" cy="646331"/>
          </a:xfrm>
          <a:prstGeom prst="rect">
            <a:avLst/>
          </a:prstGeom>
          <a:solidFill>
            <a:schemeClr val="bg1">
              <a:lumMod val="85000"/>
            </a:schemeClr>
          </a:solidFill>
        </p:spPr>
        <p:txBody>
          <a:bodyPr wrap="square">
            <a:spAutoFit/>
          </a:bodyPr>
          <a:lstStyle/>
          <a:p>
            <a:r>
              <a:rPr lang="ru-RU" dirty="0">
                <a:latin typeface="Times New Roman" panose="02020603050405020304" pitchFamily="18" charset="0"/>
                <a:cs typeface="Times New Roman" panose="02020603050405020304" pitchFamily="18" charset="0"/>
              </a:rPr>
              <a:t>Обект на настоящия проект са екосистеми от тип вътрешни влажни зони, които отговарят на следните условия:</a:t>
            </a:r>
          </a:p>
        </p:txBody>
      </p:sp>
      <p:sp>
        <p:nvSpPr>
          <p:cNvPr id="13" name="Rectangle 12"/>
          <p:cNvSpPr/>
          <p:nvPr/>
        </p:nvSpPr>
        <p:spPr>
          <a:xfrm>
            <a:off x="476007" y="2636912"/>
            <a:ext cx="4572000" cy="3754874"/>
          </a:xfrm>
          <a:prstGeom prst="rect">
            <a:avLst/>
          </a:prstGeom>
        </p:spPr>
        <p:txBody>
          <a:bodyPr>
            <a:spAutoFit/>
          </a:bodyPr>
          <a:lstStyle/>
          <a:p>
            <a:pPr marL="228600" indent="-228600" algn="just">
              <a:spcBef>
                <a:spcPts val="600"/>
              </a:spcBef>
              <a:spcAft>
                <a:spcPts val="600"/>
              </a:spcAft>
              <a:buFont typeface="+mj-lt"/>
              <a:buAutoNum type="arabicPeriod"/>
            </a:pPr>
            <a:r>
              <a:rPr lang="ru-RU" dirty="0" smtClean="0">
                <a:latin typeface="Times New Roman" panose="02020603050405020304" pitchFamily="18" charset="0"/>
                <a:cs typeface="Times New Roman" panose="02020603050405020304" pitchFamily="18" charset="0"/>
              </a:rPr>
              <a:t>да </a:t>
            </a:r>
            <a:r>
              <a:rPr lang="ru-RU" dirty="0">
                <a:latin typeface="Times New Roman" panose="02020603050405020304" pitchFamily="18" charset="0"/>
                <a:cs typeface="Times New Roman" panose="02020603050405020304" pitchFamily="18" charset="0"/>
              </a:rPr>
              <a:t>са с естествена растителност</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да са с ниво на водата на нивото на почвата или над нея поне около половината от годината;</a:t>
            </a:r>
          </a:p>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да са с доминиране на тревна или образуваща торф растителност или да са с доминиране на кисели треви (</a:t>
            </a:r>
            <a:r>
              <a:rPr lang="ru-RU" i="1" dirty="0">
                <a:latin typeface="Times New Roman" panose="02020603050405020304" pitchFamily="18" charset="0"/>
                <a:cs typeface="Times New Roman" panose="02020603050405020304" pitchFamily="18" charset="0"/>
              </a:rPr>
              <a:t>Cyperaceae</a:t>
            </a:r>
            <a:r>
              <a:rPr lang="ru-RU" dirty="0">
                <a:latin typeface="Times New Roman" panose="02020603050405020304" pitchFamily="18" charset="0"/>
                <a:cs typeface="Times New Roman" panose="02020603050405020304" pitchFamily="18" charset="0"/>
              </a:rPr>
              <a:t>), дзуки (</a:t>
            </a:r>
            <a:r>
              <a:rPr lang="ru-RU" i="1" dirty="0">
                <a:latin typeface="Times New Roman" panose="02020603050405020304" pitchFamily="18" charset="0"/>
                <a:cs typeface="Times New Roman" panose="02020603050405020304" pitchFamily="18" charset="0"/>
              </a:rPr>
              <a:t>Juncaceae</a:t>
            </a:r>
            <a:r>
              <a:rPr lang="ru-RU" dirty="0">
                <a:latin typeface="Times New Roman" panose="02020603050405020304" pitchFamily="18" charset="0"/>
                <a:cs typeface="Times New Roman" panose="02020603050405020304" pitchFamily="18" charset="0"/>
              </a:rPr>
              <a:t>), папури (</a:t>
            </a:r>
            <a:r>
              <a:rPr lang="ru-RU" i="1" dirty="0">
                <a:latin typeface="Times New Roman" panose="02020603050405020304" pitchFamily="18" charset="0"/>
                <a:cs typeface="Times New Roman" panose="02020603050405020304" pitchFamily="18" charset="0"/>
              </a:rPr>
              <a:t>Typhaceae</a:t>
            </a:r>
            <a:r>
              <a:rPr lang="ru-RU" dirty="0">
                <a:latin typeface="Times New Roman" panose="02020603050405020304" pitchFamily="18" charset="0"/>
                <a:cs typeface="Times New Roman" panose="02020603050405020304" pitchFamily="18" charset="0"/>
              </a:rPr>
              <a:t>) и/или тръстика (</a:t>
            </a:r>
            <a:r>
              <a:rPr lang="ru-RU" i="1" dirty="0">
                <a:latin typeface="Times New Roman" panose="02020603050405020304" pitchFamily="18" charset="0"/>
                <a:cs typeface="Times New Roman" panose="02020603050405020304" pitchFamily="18" charset="0"/>
              </a:rPr>
              <a:t>Phragmites australis</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28600" indent="-228600" algn="just">
              <a:spcBef>
                <a:spcPts val="600"/>
              </a:spcBef>
              <a:spcAft>
                <a:spcPts val="600"/>
              </a:spcAft>
              <a:buFont typeface="+mj-lt"/>
              <a:buAutoNum type="arabicPeriod"/>
            </a:pPr>
            <a:r>
              <a:rPr lang="ru-RU" dirty="0">
                <a:latin typeface="Times New Roman" panose="02020603050405020304" pitchFamily="18" charset="0"/>
                <a:cs typeface="Times New Roman" panose="02020603050405020304" pitchFamily="18" charset="0"/>
              </a:rPr>
              <a:t>да не са асоциирани с открити </a:t>
            </a:r>
            <a:r>
              <a:rPr lang="ru-RU" dirty="0" smtClean="0">
                <a:latin typeface="Times New Roman" panose="02020603050405020304" pitchFamily="18" charset="0"/>
                <a:cs typeface="Times New Roman" panose="02020603050405020304" pitchFamily="18" charset="0"/>
              </a:rPr>
              <a:t>води</a:t>
            </a:r>
            <a:r>
              <a:rPr lang="en-US" dirty="0" smtClean="0">
                <a:latin typeface="Times New Roman" panose="02020603050405020304" pitchFamily="18" charset="0"/>
                <a:cs typeface="Times New Roman" panose="02020603050405020304" pitchFamily="18" charset="0"/>
              </a:rPr>
              <a:t>;</a:t>
            </a:r>
          </a:p>
          <a:p>
            <a:pPr marL="228600" indent="-228600" algn="just">
              <a:spcBef>
                <a:spcPts val="600"/>
              </a:spcBef>
              <a:spcAft>
                <a:spcPts val="600"/>
              </a:spcAft>
              <a:buFont typeface="+mj-lt"/>
              <a:buAutoNum type="arabicPeriod"/>
            </a:pPr>
            <a:r>
              <a:rPr lang="bg-BG" dirty="0" smtClean="0">
                <a:latin typeface="Times New Roman" panose="02020603050405020304" pitchFamily="18" charset="0"/>
                <a:cs typeface="Times New Roman" panose="02020603050405020304" pitchFamily="18" charset="0"/>
              </a:rPr>
              <a:t>да са извън мрежата Натура 2000</a:t>
            </a:r>
            <a:r>
              <a:rPr lang="ru-RU" dirty="0" smtClean="0">
                <a:latin typeface="Times New Roman" panose="02020603050405020304" pitchFamily="18" charset="0"/>
                <a:cs typeface="Times New Roman" panose="02020603050405020304" pitchFamily="18" charset="0"/>
              </a:rPr>
              <a:t>.</a:t>
            </a:r>
            <a:endParaRPr lang="bg-BG"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5292080" y="3333115"/>
            <a:ext cx="3383573" cy="2517866"/>
          </a:xfrm>
          <a:prstGeom prst="rect">
            <a:avLst/>
          </a:prstGeom>
        </p:spPr>
      </p:pic>
      <p:sp>
        <p:nvSpPr>
          <p:cNvPr id="11" name="TextBox 10"/>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234455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251520" y="1628800"/>
            <a:ext cx="5328592" cy="400110"/>
          </a:xfrm>
          <a:prstGeom prst="rect">
            <a:avLst/>
          </a:prstGeom>
        </p:spPr>
        <p:txBody>
          <a:bodyPr wrap="square">
            <a:spAutoFit/>
          </a:bodyPr>
          <a:lstStyle/>
          <a:p>
            <a:r>
              <a:rPr lang="bg-BG" sz="2000" b="1" dirty="0" smtClean="0">
                <a:solidFill>
                  <a:schemeClr val="accent3">
                    <a:lumMod val="50000"/>
                  </a:schemeClr>
                </a:solidFill>
              </a:rPr>
              <a:t>Какво е </a:t>
            </a:r>
            <a:r>
              <a:rPr lang="bg-BG" sz="2000" b="1" dirty="0" smtClean="0">
                <a:solidFill>
                  <a:schemeClr val="accent3">
                    <a:lumMod val="50000"/>
                  </a:schemeClr>
                </a:solidFill>
              </a:rPr>
              <a:t>картиране на екосистемите</a:t>
            </a:r>
            <a:endParaRPr lang="en-US" sz="2000" dirty="0">
              <a:solidFill>
                <a:schemeClr val="accent3">
                  <a:lumMod val="50000"/>
                </a:schemeClr>
              </a:solidFill>
            </a:endParaRPr>
          </a:p>
        </p:txBody>
      </p:sp>
      <p:sp>
        <p:nvSpPr>
          <p:cNvPr id="10" name="Rectangle 9"/>
          <p:cNvSpPr/>
          <p:nvPr/>
        </p:nvSpPr>
        <p:spPr>
          <a:xfrm>
            <a:off x="251520" y="1988840"/>
            <a:ext cx="8640960" cy="923330"/>
          </a:xfrm>
          <a:prstGeom prst="rect">
            <a:avLst/>
          </a:prstGeom>
          <a:solidFill>
            <a:schemeClr val="bg1">
              <a:lumMod val="85000"/>
            </a:schemeClr>
          </a:solidFill>
        </p:spPr>
        <p:txBody>
          <a:bodyPr wrap="square">
            <a:spAutoFit/>
          </a:bodyPr>
          <a:lstStyle/>
          <a:p>
            <a:pPr algn="just"/>
            <a:r>
              <a:rPr lang="ru-RU" dirty="0">
                <a:latin typeface="Times New Roman" panose="02020603050405020304" pitchFamily="18" charset="0"/>
                <a:cs typeface="Times New Roman" panose="02020603050405020304" pitchFamily="18" charset="0"/>
              </a:rPr>
              <a:t>Комплексна дейност по набиране на пространствена информация за </a:t>
            </a:r>
            <a:r>
              <a:rPr lang="ru-RU" dirty="0" smtClean="0">
                <a:latin typeface="Times New Roman" panose="02020603050405020304" pitchFamily="18" charset="0"/>
                <a:cs typeface="Times New Roman" panose="02020603050405020304" pitchFamily="18" charset="0"/>
              </a:rPr>
              <a:t>екосистемите и предоставяните от тях </a:t>
            </a:r>
            <a:r>
              <a:rPr lang="ru-RU" dirty="0">
                <a:latin typeface="Times New Roman" panose="02020603050405020304" pitchFamily="18" charset="0"/>
                <a:cs typeface="Times New Roman" panose="02020603050405020304" pitchFamily="18" charset="0"/>
              </a:rPr>
              <a:t>услуги, организирането й в бази данни и генерирането на карти за районите на тяхното осигуряване и нуждата от </a:t>
            </a:r>
            <a:r>
              <a:rPr lang="ru-RU" dirty="0" smtClean="0">
                <a:latin typeface="Times New Roman" panose="02020603050405020304" pitchFamily="18" charset="0"/>
                <a:cs typeface="Times New Roman" panose="02020603050405020304" pitchFamily="18" charset="0"/>
              </a:rPr>
              <a:t>тях.</a:t>
            </a:r>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
        <p:nvSpPr>
          <p:cNvPr id="2" name="Rectangle 1"/>
          <p:cNvSpPr/>
          <p:nvPr/>
        </p:nvSpPr>
        <p:spPr>
          <a:xfrm>
            <a:off x="1043608" y="2852936"/>
            <a:ext cx="6192688" cy="3910899"/>
          </a:xfrm>
          <a:prstGeom prst="rect">
            <a:avLst/>
          </a:prstGeom>
          <a:gradFill flip="none" rotWithShape="1">
            <a:gsLst>
              <a:gs pos="0">
                <a:schemeClr val="bg1">
                  <a:lumMod val="95000"/>
                </a:schemeClr>
              </a:gs>
              <a:gs pos="45000">
                <a:schemeClr val="accent3">
                  <a:lumMod val="49000"/>
                  <a:lumOff val="51000"/>
                </a:schemeClr>
              </a:gs>
              <a:gs pos="58000">
                <a:schemeClr val="accent3">
                  <a:lumMod val="45000"/>
                  <a:lumOff val="55000"/>
                </a:schemeClr>
              </a:gs>
              <a:gs pos="100000">
                <a:schemeClr val="bg1">
                  <a:lumMod val="95000"/>
                </a:schemeClr>
              </a:gs>
            </a:gsLst>
            <a:lin ang="5400000" scaled="1"/>
            <a:tileRect/>
          </a:gradFill>
          <a:ln>
            <a:noFill/>
          </a:ln>
          <a:effectLst>
            <a:outerShdw blurRad="40000" dist="23000" dir="5400000" rotWithShape="0">
              <a:srgbClr val="000000">
                <a:alpha val="35000"/>
              </a:srgb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2873040"/>
            <a:ext cx="5328592" cy="3890795"/>
          </a:xfrm>
          <a:prstGeom prst="rect">
            <a:avLst/>
          </a:prstGeom>
        </p:spPr>
      </p:pic>
    </p:spTree>
    <p:extLst>
      <p:ext uri="{BB962C8B-B14F-4D97-AF65-F5344CB8AC3E}">
        <p14:creationId xmlns:p14="http://schemas.microsoft.com/office/powerpoint/2010/main" val="64758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251520" y="1628800"/>
            <a:ext cx="5328592" cy="400110"/>
          </a:xfrm>
          <a:prstGeom prst="rect">
            <a:avLst/>
          </a:prstGeom>
        </p:spPr>
        <p:txBody>
          <a:bodyPr wrap="square">
            <a:spAutoFit/>
          </a:bodyPr>
          <a:lstStyle/>
          <a:p>
            <a:r>
              <a:rPr lang="bg-BG" sz="2000" b="1" dirty="0" smtClean="0">
                <a:solidFill>
                  <a:schemeClr val="accent3">
                    <a:lumMod val="50000"/>
                  </a:schemeClr>
                </a:solidFill>
              </a:rPr>
              <a:t>Източници на данни за картиране</a:t>
            </a:r>
            <a:endParaRPr lang="en-US" sz="2000" dirty="0">
              <a:solidFill>
                <a:schemeClr val="accent3">
                  <a:lumMod val="50000"/>
                </a:schemeClr>
              </a:solidFill>
            </a:endParaRPr>
          </a:p>
        </p:txBody>
      </p:sp>
      <p:sp>
        <p:nvSpPr>
          <p:cNvPr id="10" name="Rectangle 9"/>
          <p:cNvSpPr/>
          <p:nvPr/>
        </p:nvSpPr>
        <p:spPr>
          <a:xfrm>
            <a:off x="251520" y="1988840"/>
            <a:ext cx="8640960" cy="4524315"/>
          </a:xfrm>
          <a:prstGeom prst="rect">
            <a:avLst/>
          </a:prstGeom>
          <a:solidFill>
            <a:schemeClr val="bg1">
              <a:lumMod val="85000"/>
            </a:schemeClr>
          </a:solidFill>
        </p:spPr>
        <p:txBody>
          <a:bodyPr wrap="square">
            <a:spAutoFit/>
          </a:bodyPr>
          <a:lstStyle/>
          <a:p>
            <a:pPr algn="just"/>
            <a:r>
              <a:rPr lang="ru-RU" dirty="0">
                <a:latin typeface="Times New Roman" panose="02020603050405020304" pitchFamily="18" charset="0"/>
                <a:cs typeface="Times New Roman" panose="02020603050405020304" pitchFamily="18" charset="0"/>
              </a:rPr>
              <a:t>Като източници на данни </a:t>
            </a:r>
            <a:r>
              <a:rPr lang="ru-RU" dirty="0" smtClean="0">
                <a:latin typeface="Times New Roman" panose="02020603050405020304" pitchFamily="18" charset="0"/>
                <a:cs typeface="Times New Roman" panose="02020603050405020304" pitchFamily="18" charset="0"/>
              </a:rPr>
              <a:t>съгласно </a:t>
            </a:r>
            <a:r>
              <a:rPr lang="ru-RU" dirty="0">
                <a:latin typeface="Times New Roman" panose="02020603050405020304" pitchFamily="18" charset="0"/>
                <a:cs typeface="Times New Roman" panose="02020603050405020304" pitchFamily="18" charset="0"/>
              </a:rPr>
              <a:t>методиката за картиране по настоящия </a:t>
            </a:r>
            <a:r>
              <a:rPr lang="ru-RU" dirty="0" smtClean="0">
                <a:latin typeface="Times New Roman" panose="02020603050405020304" pitchFamily="18" charset="0"/>
                <a:cs typeface="Times New Roman" panose="02020603050405020304" pitchFamily="18" charset="0"/>
              </a:rPr>
              <a:t>проект, освен полевите изследвания, са </a:t>
            </a:r>
            <a:r>
              <a:rPr lang="ru-RU" dirty="0">
                <a:latin typeface="Times New Roman" panose="02020603050405020304" pitchFamily="18" charset="0"/>
                <a:cs typeface="Times New Roman" panose="02020603050405020304" pitchFamily="18" charset="0"/>
              </a:rPr>
              <a:t>ползвани </a:t>
            </a:r>
            <a:r>
              <a:rPr lang="ru-RU" dirty="0" smtClean="0">
                <a:latin typeface="Times New Roman" panose="02020603050405020304" pitchFamily="18" charset="0"/>
                <a:cs typeface="Times New Roman" panose="02020603050405020304" pitchFamily="18" charset="0"/>
              </a:rPr>
              <a:t>данни </a:t>
            </a:r>
            <a:r>
              <a:rPr lang="ru-RU" dirty="0">
                <a:latin typeface="Times New Roman" panose="02020603050405020304" pitchFamily="18" charset="0"/>
                <a:cs typeface="Times New Roman" panose="02020603050405020304" pitchFamily="18" charset="0"/>
              </a:rPr>
              <a:t>от наблюдения, отразени в научни статии, отчети, планове, както на </a:t>
            </a:r>
            <a:r>
              <a:rPr lang="ru-RU" dirty="0" smtClean="0">
                <a:latin typeface="Times New Roman" panose="02020603050405020304" pitchFamily="18" charset="0"/>
                <a:cs typeface="Times New Roman" panose="02020603050405020304" pitchFamily="18" charset="0"/>
              </a:rPr>
              <a:t>европейско, </a:t>
            </a:r>
            <a:r>
              <a:rPr lang="ru-RU" dirty="0">
                <a:latin typeface="Times New Roman" panose="02020603050405020304" pitchFamily="18" charset="0"/>
                <a:cs typeface="Times New Roman" panose="02020603050405020304" pitchFamily="18" charset="0"/>
              </a:rPr>
              <a:t>така и на </a:t>
            </a:r>
            <a:r>
              <a:rPr lang="ru-RU" dirty="0" smtClean="0">
                <a:latin typeface="Times New Roman" panose="02020603050405020304" pitchFamily="18" charset="0"/>
                <a:cs typeface="Times New Roman" panose="02020603050405020304" pitchFamily="18" charset="0"/>
              </a:rPr>
              <a:t>национално</a:t>
            </a:r>
            <a:r>
              <a:rPr lang="ru-RU" dirty="0">
                <a:latin typeface="Times New Roman" panose="02020603050405020304" pitchFamily="18" charset="0"/>
                <a:cs typeface="Times New Roman" panose="02020603050405020304" pitchFamily="18" charset="0"/>
              </a:rPr>
              <a:t> ниво</a:t>
            </a:r>
            <a:r>
              <a:rPr lang="ru-RU" dirty="0" smtClean="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И</a:t>
            </a:r>
            <a:r>
              <a:rPr lang="ru-RU" dirty="0" smtClean="0">
                <a:latin typeface="Times New Roman" panose="02020603050405020304" pitchFamily="18" charset="0"/>
                <a:cs typeface="Times New Roman" panose="02020603050405020304" pitchFamily="18" charset="0"/>
              </a:rPr>
              <a:t>дентифицираните и ползвани източници на данни са</a:t>
            </a:r>
            <a:r>
              <a:rPr lang="en-US"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Кадастър </a:t>
            </a:r>
            <a:r>
              <a:rPr lang="ru-RU" dirty="0">
                <a:latin typeface="Times New Roman" panose="02020603050405020304" pitchFamily="18" charset="0"/>
                <a:cs typeface="Times New Roman" panose="02020603050405020304" pitchFamily="18" charset="0"/>
              </a:rPr>
              <a:t>на възстановената собственост;</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База данни </a:t>
            </a:r>
            <a:r>
              <a:rPr lang="ru-RU" dirty="0">
                <a:latin typeface="Times New Roman" panose="02020603050405020304" pitchFamily="18" charset="0"/>
                <a:cs typeface="Times New Roman" panose="02020603050405020304" pitchFamily="18" charset="0"/>
              </a:rPr>
              <a:t>на физическите блокове;</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Ортофотоизображения от самолетни заснемания на земната повърхност;</a:t>
            </a: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Карта </a:t>
            </a:r>
            <a:r>
              <a:rPr lang="ru-RU" dirty="0">
                <a:latin typeface="Times New Roman" panose="02020603050405020304" pitchFamily="18" charset="0"/>
                <a:cs typeface="Times New Roman" panose="02020603050405020304" pitchFamily="18" charset="0"/>
              </a:rPr>
              <a:t>на почвите в </a:t>
            </a:r>
            <a:r>
              <a:rPr lang="ru-RU" dirty="0" smtClean="0">
                <a:latin typeface="Times New Roman" panose="02020603050405020304" pitchFamily="18" charset="0"/>
                <a:cs typeface="Times New Roman" panose="02020603050405020304" pitchFamily="18" charset="0"/>
              </a:rPr>
              <a:t>България</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bg-BG" dirty="0" smtClean="0">
                <a:latin typeface="Times New Roman" panose="02020603050405020304" pitchFamily="18" charset="0"/>
                <a:cs typeface="Times New Roman" panose="02020603050405020304" pitchFamily="18" charset="0"/>
              </a:rPr>
              <a:t>И</a:t>
            </a:r>
            <a:r>
              <a:rPr lang="ru-RU" dirty="0" smtClean="0">
                <a:latin typeface="Times New Roman" panose="02020603050405020304" pitchFamily="18" charset="0"/>
                <a:cs typeface="Times New Roman" panose="02020603050405020304" pitchFamily="18" charset="0"/>
              </a:rPr>
              <a:t>нформация </a:t>
            </a:r>
            <a:r>
              <a:rPr lang="ru-RU" dirty="0">
                <a:latin typeface="Times New Roman" panose="02020603050405020304" pitchFamily="18" charset="0"/>
                <a:cs typeface="Times New Roman" panose="02020603050405020304" pitchFamily="18" charset="0"/>
              </a:rPr>
              <a:t>за сметищата в България</a:t>
            </a:r>
            <a:r>
              <a:rPr lang="ru-RU"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High Resolution Layers </a:t>
            </a:r>
            <a:r>
              <a:rPr lang="bg-BG" dirty="0" smtClean="0">
                <a:latin typeface="Times New Roman" panose="02020603050405020304" pitchFamily="18" charset="0"/>
                <a:cs typeface="Times New Roman" panose="02020603050405020304" pitchFamily="18" charset="0"/>
              </a:rPr>
              <a:t>от проект </a:t>
            </a:r>
            <a:r>
              <a:rPr lang="en-US" dirty="0">
                <a:latin typeface="Times New Roman" panose="02020603050405020304" pitchFamily="18" charset="0"/>
                <a:cs typeface="Times New Roman" panose="02020603050405020304" pitchFamily="18" charset="0"/>
              </a:rPr>
              <a:t>GIO land </a:t>
            </a:r>
            <a:r>
              <a:rPr lang="bg-BG" dirty="0">
                <a:latin typeface="Times New Roman" panose="02020603050405020304" pitchFamily="18" charset="0"/>
                <a:cs typeface="Times New Roman" panose="02020603050405020304" pitchFamily="18" charset="0"/>
              </a:rPr>
              <a:t>на </a:t>
            </a:r>
            <a:r>
              <a:rPr lang="en-US" dirty="0">
                <a:latin typeface="Times New Roman" panose="02020603050405020304" pitchFamily="18" charset="0"/>
                <a:cs typeface="Times New Roman" panose="02020603050405020304" pitchFamily="18" charset="0"/>
              </a:rPr>
              <a:t>European Environment Agency (EEA);</a:t>
            </a: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Данни </a:t>
            </a:r>
            <a:r>
              <a:rPr lang="ru-RU" dirty="0">
                <a:latin typeface="Times New Roman" panose="02020603050405020304" pitchFamily="18" charset="0"/>
                <a:cs typeface="Times New Roman" panose="02020603050405020304" pitchFamily="18" charset="0"/>
              </a:rPr>
              <a:t>за пожарите в България;</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Данни </a:t>
            </a:r>
            <a:r>
              <a:rPr lang="ru-RU" dirty="0">
                <a:latin typeface="Times New Roman" panose="02020603050405020304" pitchFamily="18" charset="0"/>
                <a:cs typeface="Times New Roman" panose="02020603050405020304" pitchFamily="18" charset="0"/>
              </a:rPr>
              <a:t>(карта) за изворите в България;</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Карта </a:t>
            </a:r>
            <a:r>
              <a:rPr lang="ru-RU" dirty="0">
                <a:latin typeface="Times New Roman" panose="02020603050405020304" pitchFamily="18" charset="0"/>
                <a:cs typeface="Times New Roman" panose="02020603050405020304" pitchFamily="18" charset="0"/>
              </a:rPr>
              <a:t>(данни) за инвазивните видове растения в България;</a:t>
            </a: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Карта </a:t>
            </a:r>
            <a:r>
              <a:rPr lang="ru-RU" dirty="0">
                <a:latin typeface="Times New Roman" panose="02020603050405020304" pitchFamily="18" charset="0"/>
                <a:cs typeface="Times New Roman" panose="02020603050405020304" pitchFamily="18" charset="0"/>
              </a:rPr>
              <a:t>(данни) за видовете от новото издание на Червена книга на Р </a:t>
            </a:r>
            <a:r>
              <a:rPr lang="ru-RU" dirty="0" smtClean="0">
                <a:latin typeface="Times New Roman" panose="02020603050405020304" pitchFamily="18" charset="0"/>
                <a:cs typeface="Times New Roman" panose="02020603050405020304" pitchFamily="18" charset="0"/>
              </a:rPr>
              <a:t>България</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Данни от проект „Интегрирано управление на водите“ </a:t>
            </a:r>
            <a:r>
              <a:rPr lang="en-US" dirty="0" smtClean="0">
                <a:latin typeface="Times New Roman" panose="02020603050405020304" pitchFamily="18" charset="0"/>
                <a:cs typeface="Times New Roman" panose="02020603050405020304" pitchFamily="18" charset="0"/>
              </a:rPr>
              <a:t>(JICA);</a:t>
            </a:r>
          </a:p>
          <a:p>
            <a:pPr marL="285750" indent="-285750" algn="just">
              <a:buFont typeface="Wingdings" panose="05000000000000000000" pitchFamily="2" charset="2"/>
              <a:buChar char="Ø"/>
            </a:pPr>
            <a:r>
              <a:rPr lang="bg-BG" dirty="0" smtClean="0">
                <a:latin typeface="Times New Roman" panose="02020603050405020304" pitchFamily="18" charset="0"/>
                <a:cs typeface="Times New Roman" panose="02020603050405020304" pitchFamily="18" charset="0"/>
              </a:rPr>
              <a:t>Граници на зоните от екологичната мрежа „Натура 2000“</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613370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251520" y="1556792"/>
            <a:ext cx="5328592" cy="400110"/>
          </a:xfrm>
          <a:prstGeom prst="rect">
            <a:avLst/>
          </a:prstGeom>
        </p:spPr>
        <p:txBody>
          <a:bodyPr wrap="square">
            <a:spAutoFit/>
          </a:bodyPr>
          <a:lstStyle/>
          <a:p>
            <a:r>
              <a:rPr lang="bg-BG" sz="2000" b="1" dirty="0" smtClean="0">
                <a:solidFill>
                  <a:schemeClr val="accent3">
                    <a:lumMod val="50000"/>
                  </a:schemeClr>
                </a:solidFill>
              </a:rPr>
              <a:t>Източници на данни за картиране</a:t>
            </a:r>
            <a:endParaRPr lang="en-US" sz="2000" dirty="0">
              <a:solidFill>
                <a:schemeClr val="accent3">
                  <a:lumMod val="50000"/>
                </a:schemeClr>
              </a:solidFill>
            </a:endParaRPr>
          </a:p>
        </p:txBody>
      </p:sp>
      <p:pic>
        <p:nvPicPr>
          <p:cNvPr id="2" name="Picture 1"/>
          <p:cNvPicPr>
            <a:picLocks noChangeAspect="1"/>
          </p:cNvPicPr>
          <p:nvPr/>
        </p:nvPicPr>
        <p:blipFill>
          <a:blip r:embed="rId4"/>
          <a:stretch>
            <a:fillRect/>
          </a:stretch>
        </p:blipFill>
        <p:spPr>
          <a:xfrm>
            <a:off x="395536" y="1916832"/>
            <a:ext cx="6168962" cy="4588859"/>
          </a:xfrm>
          <a:prstGeom prst="rect">
            <a:avLst/>
          </a:prstGeom>
        </p:spPr>
      </p:pic>
      <p:sp>
        <p:nvSpPr>
          <p:cNvPr id="11" name="TextBox 10"/>
          <p:cNvSpPr txBox="1"/>
          <p:nvPr/>
        </p:nvSpPr>
        <p:spPr>
          <a:xfrm>
            <a:off x="6708515" y="3429000"/>
            <a:ext cx="1967942" cy="1323439"/>
          </a:xfrm>
          <a:prstGeom prst="rect">
            <a:avLst/>
          </a:prstGeom>
          <a:noFill/>
        </p:spPr>
        <p:txBody>
          <a:bodyPr wrap="square" rtlCol="0">
            <a:spAutoFit/>
          </a:bodyPr>
          <a:lstStyle/>
          <a:p>
            <a:r>
              <a:rPr lang="bg-BG" sz="1600" dirty="0" smtClean="0"/>
              <a:t>Цифрови данни за разпространението на видовете от Червена книга на</a:t>
            </a:r>
          </a:p>
          <a:p>
            <a:r>
              <a:rPr lang="bg-BG" sz="1600" dirty="0" smtClean="0"/>
              <a:t>Р България</a:t>
            </a:r>
            <a:endParaRPr lang="en-US" sz="1600" dirty="0"/>
          </a:p>
        </p:txBody>
      </p:sp>
      <p:sp>
        <p:nvSpPr>
          <p:cNvPr id="12" name="TextBox 11"/>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4064014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63" y="427620"/>
            <a:ext cx="940433" cy="6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26730"/>
            <a:ext cx="4228223" cy="553998"/>
          </a:xfrm>
          <a:prstGeom prst="rect">
            <a:avLst/>
          </a:prstGeom>
          <a:noFill/>
        </p:spPr>
        <p:txBody>
          <a:bodyPr wrap="square" rtlCol="0">
            <a:spAutoFit/>
          </a:bodyPr>
          <a:lstStyle/>
          <a:p>
            <a:pPr algn="ctr"/>
            <a:r>
              <a:rPr lang="ru-RU" sz="1000" b="1" dirty="0">
                <a:solidFill>
                  <a:schemeClr val="accent3">
                    <a:lumMod val="50000"/>
                  </a:schemeClr>
                </a:solidFill>
                <a:latin typeface="Arial" panose="020B0604020202020204" pitchFamily="34" charset="0"/>
                <a:cs typeface="Arial" panose="020B0604020202020204" pitchFamily="34" charset="0"/>
              </a:rPr>
              <a:t>Картиране и оценка на екосистемните </a:t>
            </a:r>
            <a:r>
              <a:rPr lang="ru-RU" sz="1000" b="1" dirty="0" smtClean="0">
                <a:solidFill>
                  <a:schemeClr val="accent3">
                    <a:lumMod val="50000"/>
                  </a:schemeClr>
                </a:solidFill>
                <a:latin typeface="Arial" panose="020B0604020202020204" pitchFamily="34" charset="0"/>
                <a:cs typeface="Arial" panose="020B0604020202020204" pitchFamily="34" charset="0"/>
              </a:rPr>
              <a:t>услуги</a:t>
            </a:r>
            <a:br>
              <a:rPr lang="ru-RU" sz="1000" b="1" dirty="0" smtClean="0">
                <a:solidFill>
                  <a:schemeClr val="accent3">
                    <a:lumMod val="50000"/>
                  </a:schemeClr>
                </a:solidFill>
                <a:latin typeface="Arial" panose="020B0604020202020204" pitchFamily="34" charset="0"/>
                <a:cs typeface="Arial" panose="020B0604020202020204" pitchFamily="34" charset="0"/>
              </a:rPr>
            </a:br>
            <a:r>
              <a:rPr lang="ru-RU" sz="1000" b="1" dirty="0" smtClean="0">
                <a:solidFill>
                  <a:schemeClr val="accent3">
                    <a:lumMod val="50000"/>
                  </a:schemeClr>
                </a:solidFill>
                <a:latin typeface="Arial" panose="020B0604020202020204" pitchFamily="34" charset="0"/>
                <a:cs typeface="Arial" panose="020B0604020202020204" pitchFamily="34" charset="0"/>
              </a:rPr>
              <a:t>във </a:t>
            </a:r>
            <a:r>
              <a:rPr lang="ru-RU" sz="1000" b="1" dirty="0">
                <a:solidFill>
                  <a:schemeClr val="accent3">
                    <a:lumMod val="50000"/>
                  </a:schemeClr>
                </a:solidFill>
                <a:latin typeface="Arial" panose="020B0604020202020204" pitchFamily="34" charset="0"/>
                <a:cs typeface="Arial" panose="020B0604020202020204" pitchFamily="34" charset="0"/>
              </a:rPr>
              <a:t>влажните зони на </a:t>
            </a:r>
            <a:r>
              <a:rPr lang="ru-RU" sz="1000" b="1" dirty="0" smtClean="0">
                <a:solidFill>
                  <a:schemeClr val="accent3">
                    <a:lumMod val="50000"/>
                  </a:schemeClr>
                </a:solidFill>
                <a:latin typeface="Arial" panose="020B0604020202020204" pitchFamily="34" charset="0"/>
                <a:cs typeface="Arial" panose="020B0604020202020204" pitchFamily="34" charset="0"/>
              </a:rPr>
              <a:t>България</a:t>
            </a:r>
            <a:endParaRPr lang="en-US" sz="1000" b="1" dirty="0" smtClean="0">
              <a:solidFill>
                <a:schemeClr val="accent3">
                  <a:lumMod val="50000"/>
                </a:schemeClr>
              </a:solidFill>
              <a:latin typeface="Arial" panose="020B0604020202020204" pitchFamily="34" charset="0"/>
              <a:cs typeface="Arial" panose="020B0604020202020204" pitchFamily="34" charset="0"/>
            </a:endParaRP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(WEMA)</a:t>
            </a:r>
            <a:endParaRPr lang="en-US" sz="1000" b="1"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063934" y="1015510"/>
            <a:ext cx="4460394" cy="307777"/>
          </a:xfrm>
          <a:prstGeom prst="rect">
            <a:avLst/>
          </a:prstGeom>
          <a:noFill/>
        </p:spPr>
        <p:txBody>
          <a:bodyPr wrap="square" rtlCol="0">
            <a:spAutoFit/>
          </a:bodyPr>
          <a:lstStyle/>
          <a:p>
            <a:r>
              <a:rPr lang="en-US" sz="1400" dirty="0">
                <a:hlinkClick r:id="rId3"/>
              </a:rPr>
              <a:t>http://www.iber.bas.bg/sites/default/files/projects/WEMA</a:t>
            </a:r>
            <a:endParaRPr lang="en-US" sz="1400" dirty="0"/>
          </a:p>
        </p:txBody>
      </p:sp>
      <p:sp>
        <p:nvSpPr>
          <p:cNvPr id="9" name="Rectangle 8"/>
          <p:cNvSpPr/>
          <p:nvPr/>
        </p:nvSpPr>
        <p:spPr>
          <a:xfrm>
            <a:off x="251520" y="1628800"/>
            <a:ext cx="7848872" cy="400110"/>
          </a:xfrm>
          <a:prstGeom prst="rect">
            <a:avLst/>
          </a:prstGeom>
        </p:spPr>
        <p:txBody>
          <a:bodyPr wrap="square">
            <a:spAutoFit/>
          </a:bodyPr>
          <a:lstStyle/>
          <a:p>
            <a:r>
              <a:rPr lang="bg-BG" sz="2000" b="1" dirty="0" smtClean="0">
                <a:solidFill>
                  <a:schemeClr val="accent3">
                    <a:lumMod val="50000"/>
                  </a:schemeClr>
                </a:solidFill>
              </a:rPr>
              <a:t>Картиране на екосистемите от тип вътрешни влажни зони</a:t>
            </a:r>
            <a:endParaRPr lang="en-US" sz="2000" dirty="0">
              <a:solidFill>
                <a:schemeClr val="accent3">
                  <a:lumMod val="50000"/>
                </a:schemeClr>
              </a:solidFill>
            </a:endParaRPr>
          </a:p>
        </p:txBody>
      </p:sp>
      <p:sp>
        <p:nvSpPr>
          <p:cNvPr id="10" name="Rectangle 9"/>
          <p:cNvSpPr/>
          <p:nvPr/>
        </p:nvSpPr>
        <p:spPr>
          <a:xfrm>
            <a:off x="251520" y="1988840"/>
            <a:ext cx="8640960" cy="4369145"/>
          </a:xfrm>
          <a:prstGeom prst="rect">
            <a:avLst/>
          </a:prstGeom>
          <a:solidFill>
            <a:schemeClr val="bg1">
              <a:lumMod val="85000"/>
            </a:schemeClr>
          </a:solidFill>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Първа стъпка от картирането е анализът </a:t>
            </a:r>
            <a:r>
              <a:rPr lang="ru-RU" dirty="0">
                <a:latin typeface="Times New Roman" panose="02020603050405020304" pitchFamily="18" charset="0"/>
                <a:cs typeface="Times New Roman" panose="02020603050405020304" pitchFamily="18" charset="0"/>
              </a:rPr>
              <a:t>на наличните данни за картиране на екосистемите в България с тяхната достъпност и пригодност за целите на проекта. </a:t>
            </a:r>
            <a:r>
              <a:rPr lang="bg-BG" dirty="0" smtClean="0">
                <a:latin typeface="Times New Roman" panose="02020603050405020304" pitchFamily="18" charset="0"/>
                <a:cs typeface="Times New Roman" panose="02020603050405020304" pitchFamily="18" charset="0"/>
              </a:rPr>
              <a:t>Б</a:t>
            </a:r>
            <a:r>
              <a:rPr lang="ru-RU" dirty="0" smtClean="0">
                <a:latin typeface="Times New Roman" panose="02020603050405020304" pitchFamily="18" charset="0"/>
                <a:cs typeface="Times New Roman" panose="02020603050405020304" pitchFamily="18" charset="0"/>
              </a:rPr>
              <a:t>еше </a:t>
            </a:r>
            <a:r>
              <a:rPr lang="ru-RU" dirty="0">
                <a:latin typeface="Times New Roman" panose="02020603050405020304" pitchFamily="18" charset="0"/>
                <a:cs typeface="Times New Roman" panose="02020603050405020304" pitchFamily="18" charset="0"/>
              </a:rPr>
              <a:t>възприето да се ползват следните </a:t>
            </a:r>
            <a:r>
              <a:rPr lang="ru-RU" dirty="0" smtClean="0">
                <a:latin typeface="Times New Roman" panose="02020603050405020304" pitchFamily="18" charset="0"/>
                <a:cs typeface="Times New Roman" panose="02020603050405020304" pitchFamily="18" charset="0"/>
              </a:rPr>
              <a:t>източници за получаване на стартов слой с полигони:</a:t>
            </a:r>
            <a:endParaRPr lang="en-US" dirty="0" smtClean="0">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bg-BG" dirty="0" err="1">
                <a:latin typeface="Calibri" panose="020F0502020204030204" pitchFamily="34" charset="0"/>
                <a:ea typeface="Calibri" panose="020F0502020204030204" pitchFamily="34" charset="0"/>
                <a:cs typeface="Times New Roman" panose="02020603050405020304" pitchFamily="18" charset="0"/>
              </a:rPr>
              <a:t>Геопространствена</a:t>
            </a:r>
            <a:r>
              <a:rPr lang="bg-BG" dirty="0">
                <a:latin typeface="Calibri" panose="020F0502020204030204" pitchFamily="34" charset="0"/>
                <a:ea typeface="Calibri" panose="020F0502020204030204" pitchFamily="34" charset="0"/>
                <a:cs typeface="Times New Roman" panose="02020603050405020304" pitchFamily="18" charset="0"/>
              </a:rPr>
              <a:t> база данни с екосистемите в България, изготвена </a:t>
            </a:r>
            <a:r>
              <a:rPr lang="bg-BG" dirty="0" smtClean="0">
                <a:latin typeface="Calibri" panose="020F0502020204030204" pitchFamily="34" charset="0"/>
                <a:ea typeface="Calibri" panose="020F0502020204030204" pitchFamily="34" charset="0"/>
                <a:cs typeface="Times New Roman" panose="02020603050405020304" pitchFamily="18" charset="0"/>
              </a:rPr>
              <a:t>от проект </a:t>
            </a:r>
            <a:r>
              <a:rPr lang="bg-BG" dirty="0">
                <a:latin typeface="Calibri" panose="020F0502020204030204" pitchFamily="34" charset="0"/>
                <a:ea typeface="Calibri" panose="020F0502020204030204" pitchFamily="34" charset="0"/>
                <a:cs typeface="Times New Roman" panose="02020603050405020304" pitchFamily="18" charset="0"/>
              </a:rPr>
              <a:t>„Национална приоритетна рамка за действие за Натура </a:t>
            </a:r>
            <a:r>
              <a:rPr lang="bg-BG" dirty="0" smtClean="0">
                <a:latin typeface="Calibri" panose="020F0502020204030204" pitchFamily="34" charset="0"/>
                <a:ea typeface="Calibri" panose="020F0502020204030204" pitchFamily="34" charset="0"/>
                <a:cs typeface="Times New Roman" panose="02020603050405020304" pitchFamily="18" charset="0"/>
              </a:rPr>
              <a:t>2000“</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bg-BG" dirty="0">
                <a:latin typeface="Calibri" panose="020F0502020204030204" pitchFamily="34" charset="0"/>
                <a:ea typeface="Calibri" panose="020F0502020204030204" pitchFamily="34" charset="0"/>
                <a:cs typeface="Times New Roman" panose="02020603050405020304" pitchFamily="18" charset="0"/>
              </a:rPr>
              <a:t>Граници на зоните от мрежата Натура 2000 в България във формат на шейп файлове (SCI_pSCI_Bulgaria_06_2015.shp и SPA_Bulgaria_05_2014.shp), свалени на 10.09.2015 г. от сайта на МОСВ (</a:t>
            </a:r>
            <a:r>
              <a:rPr lang="bg-BG"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http://natura2000.moew.government.bg/Home/Documents</a:t>
            </a:r>
            <a:r>
              <a:rPr lang="bg-BG"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Wingdings" panose="05000000000000000000" pitchFamily="2" charset="2"/>
              <a:buChar char=""/>
            </a:pPr>
            <a:r>
              <a:rPr lang="bg-BG" dirty="0">
                <a:latin typeface="Calibri" panose="020F0502020204030204" pitchFamily="34" charset="0"/>
                <a:ea typeface="Calibri" panose="020F0502020204030204" pitchFamily="34" charset="0"/>
                <a:cs typeface="Times New Roman" panose="02020603050405020304" pitchFamily="18" charset="0"/>
              </a:rPr>
              <a:t>Слоеве с висока резолюция </a:t>
            </a:r>
            <a:r>
              <a:rPr lang="en-US" dirty="0">
                <a:latin typeface="Calibri" panose="020F0502020204030204" pitchFamily="34" charset="0"/>
                <a:ea typeface="Calibri" panose="020F0502020204030204" pitchFamily="34" charset="0"/>
                <a:cs typeface="Times New Roman" panose="02020603050405020304" pitchFamily="18" charset="0"/>
              </a:rPr>
              <a:t>(high resolution layers, HRL)</a:t>
            </a:r>
            <a:r>
              <a:rPr lang="bg-BG" dirty="0">
                <a:latin typeface="Calibri" panose="020F0502020204030204" pitchFamily="34" charset="0"/>
                <a:ea typeface="Calibri" panose="020F0502020204030204" pitchFamily="34" charset="0"/>
                <a:cs typeface="Times New Roman" panose="02020603050405020304" pitchFamily="18" charset="0"/>
              </a:rPr>
              <a:t> за България</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които са резултат от работата по проект </a:t>
            </a:r>
            <a:r>
              <a:rPr lang="en-US" dirty="0">
                <a:latin typeface="Calibri" panose="020F0502020204030204" pitchFamily="34" charset="0"/>
                <a:ea typeface="Calibri" panose="020F0502020204030204" pitchFamily="34" charset="0"/>
                <a:cs typeface="Times New Roman" panose="02020603050405020304" pitchFamily="18" charset="0"/>
              </a:rPr>
              <a:t>GIO land</a:t>
            </a:r>
            <a:r>
              <a:rPr lang="bg-BG" dirty="0">
                <a:latin typeface="Calibri" panose="020F0502020204030204" pitchFamily="34" charset="0"/>
                <a:ea typeface="Calibri" panose="020F0502020204030204" pitchFamily="34" charset="0"/>
                <a:cs typeface="Times New Roman" panose="02020603050405020304" pitchFamily="18" charset="0"/>
              </a:rPr>
              <a:t> на </a:t>
            </a:r>
            <a:r>
              <a:rPr lang="bg-BG" dirty="0" err="1">
                <a:latin typeface="Calibri" panose="020F0502020204030204" pitchFamily="34" charset="0"/>
                <a:ea typeface="Calibri" panose="020F0502020204030204" pitchFamily="34" charset="0"/>
                <a:cs typeface="Times New Roman" panose="02020603050405020304" pitchFamily="18" charset="0"/>
              </a:rPr>
              <a:t>European</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Environment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Agency</a:t>
            </a:r>
            <a:r>
              <a:rPr lang="bg-BG" dirty="0">
                <a:latin typeface="Calibri" panose="020F0502020204030204" pitchFamily="34" charset="0"/>
                <a:ea typeface="Calibri" panose="020F0502020204030204" pitchFamily="34" charset="0"/>
                <a:cs typeface="Times New Roman" panose="02020603050405020304" pitchFamily="18" charset="0"/>
              </a:rPr>
              <a:t> (EEA)</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Wingdings" panose="05000000000000000000" pitchFamily="2" charset="2"/>
              <a:buChar char=""/>
            </a:pPr>
            <a:r>
              <a:rPr lang="bg-BG" dirty="0">
                <a:latin typeface="Calibri" panose="020F0502020204030204" pitchFamily="34" charset="0"/>
                <a:ea typeface="Calibri" panose="020F0502020204030204" pitchFamily="34" charset="0"/>
                <a:cs typeface="Times New Roman" panose="02020603050405020304" pitchFamily="18" charset="0"/>
              </a:rPr>
              <a:t>Растерни ортофотоснимки на територията на България от 2011 г</a:t>
            </a:r>
            <a:r>
              <a:rPr lang="bg-BG" dirty="0" smtClean="0">
                <a:latin typeface="Calibri" panose="020F0502020204030204" pitchFamily="34" charset="0"/>
                <a:ea typeface="Calibri" panose="020F0502020204030204" pitchFamily="34" charset="0"/>
                <a:cs typeface="Times New Roman" panose="02020603050405020304" pitchFamily="18" charset="0"/>
              </a:rPr>
              <a:t>.</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bg-BG"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bg-BG" dirty="0" smtClean="0">
                <a:latin typeface="Calibri" panose="020F0502020204030204" pitchFamily="34" charset="0"/>
                <a:ea typeface="Calibri" panose="020F0502020204030204" pitchFamily="34" charset="0"/>
                <a:cs typeface="Times New Roman" panose="02020603050405020304" pitchFamily="18" charset="0"/>
              </a:rPr>
              <a:t>Топографски карти на </a:t>
            </a:r>
            <a:r>
              <a:rPr lang="bg-BG" dirty="0">
                <a:latin typeface="Calibri" panose="020F0502020204030204" pitchFamily="34" charset="0"/>
                <a:ea typeface="Calibri" panose="020F0502020204030204" pitchFamily="34" charset="0"/>
                <a:cs typeface="Times New Roman" panose="02020603050405020304" pitchFamily="18" charset="0"/>
              </a:rPr>
              <a:t>територията на </a:t>
            </a:r>
            <a:r>
              <a:rPr lang="bg-BG" dirty="0" smtClean="0">
                <a:latin typeface="Calibri" panose="020F0502020204030204" pitchFamily="34" charset="0"/>
                <a:ea typeface="Calibri" panose="020F0502020204030204" pitchFamily="34" charset="0"/>
                <a:cs typeface="Times New Roman" panose="02020603050405020304" pitchFamily="18" charset="0"/>
              </a:rPr>
              <a:t>България.</a:t>
            </a:r>
            <a:endParaRPr lang="bg-BG"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323528" y="6486836"/>
            <a:ext cx="8496944" cy="276999"/>
          </a:xfrm>
          <a:prstGeom prst="rect">
            <a:avLst/>
          </a:prstGeom>
          <a:noFill/>
        </p:spPr>
        <p:txBody>
          <a:bodyPr wrap="square" rtlCol="0">
            <a:spAutoFit/>
          </a:bodyPr>
          <a:lstStyle/>
          <a:p>
            <a:r>
              <a:rPr lang="bg-BG" sz="1200" b="1" dirty="0" smtClean="0">
                <a:solidFill>
                  <a:srgbClr val="77933C"/>
                </a:solidFill>
              </a:rPr>
              <a:t>Семинар                                                                                                                                                                                   София, </a:t>
            </a:r>
            <a:r>
              <a:rPr lang="en-US" sz="1200" b="1" dirty="0" smtClean="0">
                <a:solidFill>
                  <a:srgbClr val="77933C"/>
                </a:solidFill>
              </a:rPr>
              <a:t>12</a:t>
            </a:r>
            <a:r>
              <a:rPr lang="bg-BG" sz="1200" b="1" dirty="0" smtClean="0">
                <a:solidFill>
                  <a:srgbClr val="77933C"/>
                </a:solidFill>
              </a:rPr>
              <a:t> април 201</a:t>
            </a:r>
            <a:r>
              <a:rPr lang="en-US" sz="1200" b="1" dirty="0" smtClean="0">
                <a:solidFill>
                  <a:srgbClr val="77933C"/>
                </a:solidFill>
              </a:rPr>
              <a:t>7</a:t>
            </a:r>
            <a:endParaRPr lang="en-US" sz="1200" b="1" dirty="0">
              <a:solidFill>
                <a:srgbClr val="77933C"/>
              </a:solidFill>
            </a:endParaRPr>
          </a:p>
        </p:txBody>
      </p:sp>
    </p:spTree>
    <p:extLst>
      <p:ext uri="{BB962C8B-B14F-4D97-AF65-F5344CB8AC3E}">
        <p14:creationId xmlns:p14="http://schemas.microsoft.com/office/powerpoint/2010/main" val="3881673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1590</TotalTime>
  <Words>1631</Words>
  <Application>Microsoft Office PowerPoint</Application>
  <PresentationFormat>On-screen Show (4:3)</PresentationFormat>
  <Paragraphs>216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SimSun</vt:lpstr>
      <vt:lpstr>Arial</vt:lpstr>
      <vt:lpstr>Calibri</vt:lpstr>
      <vt:lpstr>Times New Roman</vt:lpstr>
      <vt:lpstr>Verdana</vt:lpstr>
      <vt:lpstr>Wingdings</vt:lpstr>
      <vt:lpstr>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Nevena Kamburova</dc:creator>
  <cp:lastModifiedBy>VGG</cp:lastModifiedBy>
  <cp:revision>138</cp:revision>
  <dcterms:created xsi:type="dcterms:W3CDTF">2016-02-08T08:48:24Z</dcterms:created>
  <dcterms:modified xsi:type="dcterms:W3CDTF">2017-04-12T07:39:21Z</dcterms:modified>
</cp:coreProperties>
</file>