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1" r:id="rId3"/>
    <p:sldId id="264" r:id="rId4"/>
    <p:sldId id="277" r:id="rId5"/>
    <p:sldId id="291" r:id="rId6"/>
    <p:sldId id="285" r:id="rId7"/>
    <p:sldId id="288" r:id="rId8"/>
    <p:sldId id="289" r:id="rId9"/>
    <p:sldId id="290" r:id="rId10"/>
    <p:sldId id="287" r:id="rId11"/>
    <p:sldId id="293" r:id="rId12"/>
    <p:sldId id="292" r:id="rId13"/>
    <p:sldId id="294" r:id="rId14"/>
    <p:sldId id="295" r:id="rId15"/>
    <p:sldId id="296" r:id="rId16"/>
    <p:sldId id="269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9" autoAdjust="0"/>
    <p:restoredTop sz="94660"/>
  </p:normalViewPr>
  <p:slideViewPr>
    <p:cSldViewPr>
      <p:cViewPr varScale="1">
        <p:scale>
          <a:sx n="79" d="100"/>
          <a:sy n="79" d="100"/>
        </p:scale>
        <p:origin x="9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="1" i="0" u="none" strike="noStrike" baseline="0">
                <a:solidFill>
                  <a:sysClr val="windowText" lastClr="000000"/>
                </a:solidFill>
                <a:effectLst/>
              </a:rPr>
              <a:t>Предпазване от наводнения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combined!$A$2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combined!$A$3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combined!$A$4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49</c:v>
                </c:pt>
                <c:pt idx="4">
                  <c:v>59</c:v>
                </c:pt>
                <c:pt idx="5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83608"/>
        <c:axId val="188284000"/>
        <c:axId val="0"/>
      </c:bar3DChart>
      <c:catAx>
        <c:axId val="18828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4000"/>
        <c:crosses val="autoZero"/>
        <c:auto val="1"/>
        <c:lblAlgn val="ctr"/>
        <c:lblOffset val="100"/>
        <c:noMultiLvlLbl val="0"/>
      </c:catAx>
      <c:valAx>
        <c:axId val="1882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sz="1400" b="1" i="0" u="none" strike="noStrike" baseline="0">
                <a:solidFill>
                  <a:schemeClr val="tx1"/>
                </a:solidFill>
                <a:effectLst/>
              </a:rPr>
              <a:t>Научен интерес </a:t>
            </a:r>
            <a:r>
              <a:rPr lang="en-US" sz="1400" b="1" i="0" u="none" strike="noStrike" baseline="0">
                <a:solidFill>
                  <a:schemeClr val="tx1"/>
                </a:solidFill>
                <a:effectLst/>
              </a:rPr>
              <a:t>(</a:t>
            </a:r>
            <a:r>
              <a:rPr lang="bg-BG" sz="1400" b="1" i="0" u="none" strike="noStrike" baseline="0">
                <a:solidFill>
                  <a:schemeClr val="tx1"/>
                </a:solidFill>
                <a:effectLst/>
              </a:rPr>
              <a:t>публикувани статии</a:t>
            </a:r>
            <a:r>
              <a:rPr lang="en-US" sz="1400" b="1" i="0" u="none" strike="noStrike" baseline="0">
                <a:solidFill>
                  <a:schemeClr val="tx1"/>
                </a:solidFill>
                <a:effectLst/>
              </a:rPr>
              <a:t>)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combined!$A$2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combined!$A$3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combined!$A$4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278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82824"/>
        <c:axId val="188285568"/>
        <c:axId val="0"/>
      </c:bar3DChart>
      <c:catAx>
        <c:axId val="18828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5568"/>
        <c:crosses val="autoZero"/>
        <c:auto val="1"/>
        <c:lblAlgn val="ctr"/>
        <c:lblOffset val="100"/>
        <c:noMultiLvlLbl val="0"/>
      </c:catAx>
      <c:valAx>
        <c:axId val="1882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sz="1600" b="1" i="0" u="none" strike="noStrike" baseline="0">
                <a:solidFill>
                  <a:schemeClr val="tx1"/>
                </a:solidFill>
                <a:effectLst/>
              </a:rPr>
              <a:t>Символни видове</a:t>
            </a:r>
            <a:endParaRPr lang="en-US" sz="16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combined!$A$2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combined!$A$3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combined!$A$4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68</c:v>
                </c:pt>
                <c:pt idx="3">
                  <c:v>127</c:v>
                </c:pt>
                <c:pt idx="4">
                  <c:v>75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84784"/>
        <c:axId val="266624528"/>
        <c:axId val="0"/>
      </c:bar3DChart>
      <c:catAx>
        <c:axId val="1882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24528"/>
        <c:crosses val="autoZero"/>
        <c:auto val="1"/>
        <c:lblAlgn val="ctr"/>
        <c:lblOffset val="100"/>
        <c:noMultiLvlLbl val="0"/>
      </c:catAx>
      <c:valAx>
        <c:axId val="2666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sz="1400" b="1" i="0" u="none" strike="noStrike" baseline="0">
                <a:solidFill>
                  <a:schemeClr val="tx1"/>
                </a:solidFill>
                <a:effectLst/>
              </a:rPr>
              <a:t>Естетически преживявания</a:t>
            </a:r>
            <a:r>
              <a:rPr lang="en-US" sz="1400" b="1" i="0" u="none" strike="noStrike" baseline="0">
                <a:solidFill>
                  <a:schemeClr val="tx1"/>
                </a:solidFill>
                <a:effectLst/>
              </a:rPr>
              <a:t/>
            </a:r>
            <a:br>
              <a:rPr lang="en-US" sz="1400" b="1" i="0" u="none" strike="noStrike" baseline="0">
                <a:solidFill>
                  <a:schemeClr val="tx1"/>
                </a:solidFill>
                <a:effectLst/>
              </a:rPr>
            </a:br>
            <a:r>
              <a:rPr lang="en-US" sz="1400" b="1" i="0" u="none" strike="noStrike" baseline="0">
                <a:solidFill>
                  <a:schemeClr val="tx1"/>
                </a:solidFill>
                <a:effectLst/>
              </a:rPr>
              <a:t>(</a:t>
            </a:r>
            <a:r>
              <a:rPr lang="bg-BG" sz="1400" b="1" i="0" u="none" strike="noStrike" baseline="0">
                <a:solidFill>
                  <a:schemeClr val="tx1"/>
                </a:solidFill>
                <a:effectLst/>
              </a:rPr>
              <a:t>споделени снимки чрез </a:t>
            </a:r>
            <a:r>
              <a:rPr lang="en-US" sz="1400" b="1" i="0" u="none" strike="noStrike" baseline="0">
                <a:solidFill>
                  <a:schemeClr val="tx1"/>
                </a:solidFill>
                <a:effectLst/>
              </a:rPr>
              <a:t>Google Earth)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combined!$A$2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combined!$B$2:$G$2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combined!$A$3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combined!$B$3:$G$3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combined!$A$4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combined!$B$1:$G$1</c:f>
              <c:strCache>
                <c:ptCount val="6"/>
                <c:pt idx="0">
                  <c:v>няма капацитет</c:v>
                </c:pt>
                <c:pt idx="1">
                  <c:v>много нисък капацитет</c:v>
                </c:pt>
                <c:pt idx="2">
                  <c:v>нисък капацитет</c:v>
                </c:pt>
                <c:pt idx="3">
                  <c:v>среден капацитет</c:v>
                </c:pt>
                <c:pt idx="4">
                  <c:v>висок капацитет</c:v>
                </c:pt>
                <c:pt idx="5">
                  <c:v>много висок капацитет</c:v>
                </c:pt>
              </c:strCache>
            </c:strRef>
          </c:cat>
          <c:val>
            <c:numRef>
              <c:f>combined!$B$4:$G$4</c:f>
              <c:numCache>
                <c:formatCode>General</c:formatCode>
                <c:ptCount val="6"/>
                <c:pt idx="0">
                  <c:v>272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624920"/>
        <c:axId val="266625312"/>
        <c:axId val="0"/>
      </c:bar3DChart>
      <c:catAx>
        <c:axId val="26662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25312"/>
        <c:crosses val="autoZero"/>
        <c:auto val="1"/>
        <c:lblAlgn val="ctr"/>
        <c:lblOffset val="100"/>
        <c:noMultiLvlLbl val="0"/>
      </c:catAx>
      <c:valAx>
        <c:axId val="26662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2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0.01149</cdr:x>
      <cdr:y>0.92229</cdr:y>
    </cdr:from>
    <cdr:to>
      <cdr:x>0.22384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72008" y="3652663"/>
          <a:ext cx="13303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bg-BG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400" dirty="0" smtClean="0">
              <a:solidFill>
                <a:srgbClr val="FF0000"/>
              </a:solidFill>
            </a:rPr>
            <a:t>Брой полигони</a:t>
          </a:r>
          <a:endParaRPr lang="en-US" sz="14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0.02787</cdr:x>
      <cdr:y>0.91853</cdr:y>
    </cdr:from>
    <cdr:to>
      <cdr:x>0.24139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3608" y="3754263"/>
          <a:ext cx="13303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400" dirty="0" smtClean="0">
              <a:solidFill>
                <a:srgbClr val="FF0000"/>
              </a:solidFill>
            </a:rPr>
            <a:t>Брой полигони</a:t>
          </a:r>
          <a:endParaRPr lang="en-US" sz="14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0.01979</cdr:x>
      <cdr:y>0.91818</cdr:y>
    </cdr:from>
    <cdr:to>
      <cdr:x>0.23419</cdr:x>
      <cdr:y>0.99448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22808" y="3703463"/>
          <a:ext cx="13303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400" dirty="0" smtClean="0">
              <a:solidFill>
                <a:srgbClr val="FF0000"/>
              </a:solidFill>
            </a:rPr>
            <a:t>Брой полигони</a:t>
          </a:r>
          <a:endParaRPr lang="en-US" sz="14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3B5E-5D2C-4513-9DB7-2C7C5D38A71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8342-6478-4F49-90E8-8B1C280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C891E97-7267-4B90-AC70-B3D6C4A349B7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31A5490F-43D6-4496-A131-E4F9AEA79BA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C80451E-C596-4285-96E2-74CDC7B485EC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35FD757-E6BF-41BD-8268-E025CBE93A17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66972C-2AA9-44DC-91D8-797F6F249D2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37C014-D915-4BDC-AA74-46F1B65BFE50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EFDF162-C735-4FCB-9BD7-E8237A5626E0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16F34A0-4F7F-4848-9DF2-228E3BB60414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6E52F10-139D-4952-A377-B7FF08224CB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3629D57-AEB7-4296-ABD0-C5CB0189DB2E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6B3C866-2730-4B54-9B91-ED466502DB0E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4356867-066C-4E78-8A82-CC2B71AF4BD7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7EB609A-F07F-4465-BFB4-78287CAC0606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699A08-7CC5-4E87-AE99-530AD361FF4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5CEEA83-6938-47E7-B37D-E31CCB4E4613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C8B6ED-A412-491B-AC03-CB8A5FAF05B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5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162D234-23A2-43C6-AEA3-FF9C32F4C0A6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7220256-E0BE-4748-B626-158B7B203234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0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BA78708-BFAA-4DE0-AD29-9D0D54E73097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66F5BBBA-CF90-4DAD-B69F-82EE7893F2EF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D53F33A-E5A5-44EC-BEFD-4BB6A8139C9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12/04/2017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6A6309B4-057B-471A-8EB1-ECB4F05BDBA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carte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er.bas.bg/sites/default/files/projects/WEM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1772816"/>
            <a:ext cx="5256584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669900"/>
                </a:solidFill>
                <a:latin typeface="Verdana" pitchFamily="34" charset="0"/>
              </a:rPr>
              <a:t>WEMA</a:t>
            </a:r>
            <a:endParaRPr lang="fr-FR" sz="2400" b="1" dirty="0">
              <a:solidFill>
                <a:srgbClr val="669900"/>
              </a:solidFill>
              <a:latin typeface="Verdana" pitchFamily="34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400" b="1" dirty="0" smtClean="0">
                <a:solidFill>
                  <a:srgbClr val="669900"/>
                </a:solidFill>
                <a:latin typeface="Verdana" pitchFamily="34" charset="0"/>
              </a:rPr>
              <a:t>Картиране и оценка на екосистемните услуги във влажните зони на България</a:t>
            </a:r>
            <a:endParaRPr lang="fr-FR" sz="2400" b="1" dirty="0">
              <a:solidFill>
                <a:srgbClr val="669900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84614" y="3861048"/>
            <a:ext cx="6807665" cy="14823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bg-BG" b="1" dirty="0">
                <a:solidFill>
                  <a:prstClr val="black"/>
                </a:solidFill>
              </a:rPr>
              <a:t>ПРОГРАМА </a:t>
            </a:r>
            <a:r>
              <a:rPr lang="en-US" b="1" dirty="0" smtClean="0">
                <a:solidFill>
                  <a:prstClr val="black"/>
                </a:solidFill>
              </a:rPr>
              <a:t>BG</a:t>
            </a:r>
            <a:r>
              <a:rPr lang="bg-BG" b="1" dirty="0" smtClean="0">
                <a:solidFill>
                  <a:prstClr val="black"/>
                </a:solidFill>
              </a:rPr>
              <a:t>03  </a:t>
            </a:r>
            <a:r>
              <a:rPr lang="bg-BG" b="1" dirty="0">
                <a:solidFill>
                  <a:prstClr val="black"/>
                </a:solidFill>
              </a:rPr>
              <a:t>БИОЛОГИЧНО РАЗНООБРАЗИЕ И 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bg-BG" b="1" dirty="0" smtClean="0">
                <a:solidFill>
                  <a:prstClr val="black"/>
                </a:solidFill>
              </a:rPr>
              <a:t>ЕКОСИСТЕМНИ УСЛУГИ</a:t>
            </a:r>
            <a:endParaRPr lang="en-US" dirty="0">
              <a:solidFill>
                <a:prstClr val="black"/>
              </a:solidFill>
            </a:endParaRPr>
          </a:p>
          <a:p>
            <a:endParaRPr lang="bg-BG" b="1" dirty="0" smtClean="0">
              <a:solidFill>
                <a:prstClr val="black"/>
              </a:solidFill>
            </a:endParaRPr>
          </a:p>
          <a:p>
            <a:r>
              <a:rPr lang="bg-BG" sz="2000" b="1" dirty="0" smtClean="0">
                <a:solidFill>
                  <a:prstClr val="black"/>
                </a:solidFill>
              </a:rPr>
              <a:t>на финансовия механизъм на </a:t>
            </a:r>
          </a:p>
          <a:p>
            <a:r>
              <a:rPr lang="bg-BG" sz="2000" b="1" dirty="0" smtClean="0">
                <a:solidFill>
                  <a:prstClr val="black"/>
                </a:solidFill>
              </a:rPr>
              <a:t>Европейското Икономическо Пространство 2009-2014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8062"/>
            <a:ext cx="1088418" cy="7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336600"/>
                </a:solidFill>
              </a:rPr>
              <a:t>Гл.ас. д-р Невена Иванова </a:t>
            </a:r>
          </a:p>
          <a:p>
            <a:r>
              <a:rPr lang="bg-BG" b="1" dirty="0" smtClean="0">
                <a:solidFill>
                  <a:srgbClr val="336600"/>
                </a:solidFill>
              </a:rPr>
              <a:t>Институт по биоразнообразие и екосистемни изследвания-БАН</a:t>
            </a:r>
            <a:endParaRPr lang="en-US" b="1" dirty="0">
              <a:solidFill>
                <a:srgbClr val="33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1" y="572854"/>
            <a:ext cx="252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Работна среща – семинар </a:t>
            </a:r>
          </a:p>
          <a:p>
            <a:pPr algn="ctr"/>
            <a:r>
              <a:rPr lang="bg-BG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април 2017 г., София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09" y="1772817"/>
            <a:ext cx="2982383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39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084449" cy="77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026511"/>
              </p:ext>
            </p:extLst>
          </p:nvPr>
        </p:nvGraphicFramePr>
        <p:xfrm>
          <a:off x="395536" y="1916832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 descr="&amp;Rcy;&amp;iecy;&amp;zcy;&amp;ucy;&amp;lcy;&amp;tcy;&amp;acy;&amp;tcy; &amp;scy; &amp;icy;&amp;zcy;&amp;ocy;&amp;bcy;&amp;rcy;&amp;acy;&amp;zhcy;&amp;iecy;&amp;ncy;&amp;icy;&amp;iecy; &amp;zcy;&amp;acy; &amp;Fcy;&amp;acy;&amp;ucy;&amp;ncy;&amp;acy; &amp;ncy;&amp;acy; &amp;Tcy;&amp;rcy;&amp;acy;&amp;kcy;&amp;icy;&amp;ya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5972" r="24061" b="3346"/>
          <a:stretch/>
        </p:blipFill>
        <p:spPr bwMode="auto">
          <a:xfrm>
            <a:off x="7111448" y="4221088"/>
            <a:ext cx="17325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Rcy;&amp;iecy;&amp;zcy;&amp;ucy;&amp;lcy;&amp;tcy;&amp;acy;&amp;tcy; &amp;scy; &amp;icy;&amp;zcy;&amp;ocy;&amp;bcy;&amp;rcy;&amp;acy;&amp;zhcy;&amp;iecy;&amp;ncy;&amp;icy;&amp;iecy; &amp;zcy;&amp;acy; Catalogue of the ground-beetles of Bulga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48" y="1700807"/>
            <a:ext cx="1637015" cy="23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5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3265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599"/>
            <a:ext cx="10858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174042"/>
              </p:ext>
            </p:extLst>
          </p:nvPr>
        </p:nvGraphicFramePr>
        <p:xfrm>
          <a:off x="267122" y="1659903"/>
          <a:ext cx="5904656" cy="330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http://3.bp.blogspot.com/-aNCOKT7NHRI/TqZ7LqVcr5I/AAAAAAAACXM/2B_pFM-LMMY/s400/maichina_salza_angel_karaliych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060848"/>
            <a:ext cx="1979978" cy="27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Rcy;&amp;iecy;&amp;zcy;&amp;ucy;&amp;lcy;&amp;tcy;&amp;acy;&amp;tcy; &amp;scy; &amp;icy;&amp;zcy;&amp;ocy;&amp;bcy;&amp;rcy;&amp;acy;&amp;zhcy;&amp;iecy;&amp;ncy;&amp;icy;&amp;iecy; &amp;zcy;&amp;acy; &amp;zhcy;&amp;acy;&amp;bcy;&amp;acy;&amp;tcy;&amp;acy; &amp;vcy; &amp;pcy;&amp;rcy;&amp;icy;&amp;kcy;&amp;acy;&amp;zcy;&amp;kcy;&amp;icy;&amp;t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31197"/>
            <a:ext cx="2915816" cy="16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Rcy;&amp;iecy;&amp;zcy;&amp;ucy;&amp;lcy;&amp;tcy;&amp;acy;&amp;tcy; &amp;scy; &amp;icy;&amp;zcy;&amp;ocy;&amp;bcy;&amp;rcy;&amp;acy;&amp;zhcy;&amp;iecy;&amp;ncy;&amp;icy;&amp;iecy; &amp;zcy;&amp;acy; &amp;shchcy;&amp;ucy;&amp;rcy;&amp;iecy;&amp;tscy;&amp;hardcy;&amp;tcy; &amp;vcy; &amp;pcy;&amp;rcy;&amp;icy;&amp;kcy;&amp;acy;&amp;zcy;&amp;kcy;&amp;icy;&amp;tcy;&amp;ie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87138"/>
            <a:ext cx="2842655" cy="15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3265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599"/>
            <a:ext cx="10858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394927"/>
              </p:ext>
            </p:extLst>
          </p:nvPr>
        </p:nvGraphicFramePr>
        <p:xfrm>
          <a:off x="1619672" y="1916832"/>
          <a:ext cx="6204793" cy="403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3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6672"/>
            <a:ext cx="901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157858" cy="8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NEVENA_DOCUMENTS\EEA_NORWEGIAN_PROJECT\IMPLEMENTATION_09012017\PUBLICHNOST\SEMINAR_2\Prezentacii\WEMA_Services_zashtita_navodneniya_S_Yamb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8603"/>
            <a:ext cx="7466443" cy="52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90246"/>
            <a:ext cx="374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/>
              <a:t>Района на Ямбол, защита от наводнения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16788" y="536193"/>
            <a:ext cx="238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669900"/>
                </a:solidFill>
              </a:rPr>
              <a:t>Картиране на екосистемните услуг</a:t>
            </a:r>
            <a:r>
              <a:rPr lang="bg-BG" dirty="0" smtClean="0">
                <a:solidFill>
                  <a:srgbClr val="669900"/>
                </a:solidFill>
              </a:rPr>
              <a:t>и</a:t>
            </a:r>
            <a:endParaRPr lang="en-US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901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2" y="442935"/>
            <a:ext cx="1157858" cy="8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NEVENA_DOCUMENTS\EEA_NORWEGIAN_PROJECT\IMPLEMENTATION_09012017\PUBLICHNOST\SEMINAR_2\Prezentacii\WEMA_Services_simvolni_vidove_do_Burgasko_ez_20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7" y="1628800"/>
            <a:ext cx="7265829" cy="51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290246"/>
            <a:ext cx="331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/>
              <a:t>Района на Бургас, символни видове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536193"/>
            <a:ext cx="238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669900"/>
                </a:solidFill>
              </a:rPr>
              <a:t>Картиране на екосистемните услуг</a:t>
            </a:r>
            <a:r>
              <a:rPr lang="bg-BG" dirty="0" smtClean="0">
                <a:solidFill>
                  <a:srgbClr val="669900"/>
                </a:solidFill>
              </a:rPr>
              <a:t>и</a:t>
            </a:r>
            <a:endParaRPr lang="en-US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901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2" y="442935"/>
            <a:ext cx="1157858" cy="8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3968" y="536193"/>
            <a:ext cx="238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669900"/>
                </a:solidFill>
              </a:rPr>
              <a:t>Картиране на екосистемните услуг</a:t>
            </a:r>
            <a:r>
              <a:rPr lang="bg-BG" dirty="0" smtClean="0">
                <a:solidFill>
                  <a:srgbClr val="669900"/>
                </a:solidFill>
              </a:rPr>
              <a:t>и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4098" name="Picture 2" descr="D:\NEVENA_DOCUMENTS\EEA_NORWEGIAN_PROJECT\IMPLEMENTATION_09012017\PUBLICHNOST\SEMINAR_2\Prezentacii\WEMA_Services_Samokov_zashtita_navodnen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1" y="1628799"/>
            <a:ext cx="7155829" cy="50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90246"/>
            <a:ext cx="392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/>
              <a:t>Района на Самоков, защита от наводнения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972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700" y="1628800"/>
            <a:ext cx="670070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Благодаря за вниманието!</a:t>
            </a:r>
          </a:p>
          <a:p>
            <a:pPr algn="ctr"/>
            <a:r>
              <a:rPr lang="bg-BG" sz="2000" b="1" dirty="0" smtClean="0"/>
              <a:t>Невена Иванова</a:t>
            </a:r>
          </a:p>
          <a:p>
            <a:pPr algn="ctr"/>
            <a:r>
              <a:rPr lang="en-US" sz="2000" b="1" dirty="0" smtClean="0"/>
              <a:t>nevena759344@gmail.com</a:t>
            </a:r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www.iber.bas.bg/sites/default/files/projects/WEMA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1297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336600"/>
                </a:solidFill>
              </a:rPr>
              <a:t>Институт по биоразнообразие и екосистемни изследвания – БАН</a:t>
            </a:r>
          </a:p>
          <a:p>
            <a:pPr algn="ctr"/>
            <a:r>
              <a:rPr lang="en-US" sz="2000" b="1" u="sng" dirty="0" smtClean="0">
                <a:solidFill>
                  <a:srgbClr val="336600"/>
                </a:solidFill>
              </a:rPr>
              <a:t>http://www.iber.bas.bg</a:t>
            </a:r>
            <a:endParaRPr lang="en-US" sz="2000" b="1" u="sng" dirty="0">
              <a:solidFill>
                <a:srgbClr val="33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63745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представяне е създадено в рамките на проект </a:t>
            </a: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„Картиране и оценка на екосистемните услуги във влажните зони на България (WEMA)‟</a:t>
            </a:r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който се финансира от Програма BG03 в България по Финансовия механизъм на Европейското икономическо пространство 2009-2014 г. Цялата отговорност за съдържанието се носи от ИБЕИ-БАН и при никакви обстоятелства не може да се приема, че този документ отразява официалното становище на Финансовия механизъм на Европейското икономическо пространство и Оператора на Програмата – Министерство на околната среда и водите.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70254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разбираме под екосистемни услуги?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21" y="2451830"/>
            <a:ext cx="4104456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Най-общо казано това са ползите, които хората (включително и бизнеса) извличат от природните екосистеми. Това са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природните активи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 descr="&amp;Rcy;&amp;iecy;&amp;zcy;&amp;ucy;&amp;lcy;&amp;tcy;&amp;acy;&amp;tcy; &amp;scy; &amp;icy;&amp;zcy;&amp;ocy;&amp;bcy;&amp;rcy;&amp;acy;&amp;zhcy;&amp;iecy;&amp;ncy;&amp;icy;&amp;iecy; &amp;zcy;&amp;acy; natural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9" name="Picture 5" descr="http://causecapitalism.com/wp-content/uploads/2010/04/Fu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44764"/>
            <a:ext cx="2905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953373"/>
            <a:ext cx="8072065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са също процесите, чрез които околната среда произвежда ресурсите използвани от хората като например чист въздух, вода, храна и материали и допринасят за социалното и културно благополучие.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60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484784"/>
            <a:ext cx="8280920" cy="5184576"/>
            <a:chOff x="467544" y="980728"/>
            <a:chExt cx="8280920" cy="5040560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980728"/>
              <a:ext cx="4032448" cy="5040560"/>
              <a:chOff x="467544" y="980728"/>
              <a:chExt cx="4032448" cy="50405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544" y="980728"/>
                <a:ext cx="4032448" cy="50405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755576" y="1268760"/>
                <a:ext cx="1470163" cy="12961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g-BG" sz="1200" b="1" dirty="0" smtClean="0"/>
                  <a:t>Продоволствени</a:t>
                </a:r>
              </a:p>
              <a:p>
                <a:r>
                  <a:rPr lang="bg-BG" sz="1200" dirty="0" smtClean="0"/>
                  <a:t>Храна</a:t>
                </a:r>
              </a:p>
              <a:p>
                <a:r>
                  <a:rPr lang="bg-BG" sz="1200" dirty="0" smtClean="0"/>
                  <a:t>Прясна вода</a:t>
                </a:r>
              </a:p>
              <a:p>
                <a:r>
                  <a:rPr lang="bg-BG" sz="1200" dirty="0" smtClean="0"/>
                  <a:t>Дървесина</a:t>
                </a:r>
              </a:p>
              <a:p>
                <a:r>
                  <a:rPr lang="bg-BG" sz="1200" dirty="0" smtClean="0"/>
                  <a:t>Гориво</a:t>
                </a:r>
                <a:endParaRPr lang="en-US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55776" y="1268760"/>
                <a:ext cx="1764196" cy="12961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Културни</a:t>
                </a:r>
              </a:p>
              <a:p>
                <a:pPr algn="ctr"/>
                <a:r>
                  <a:rPr lang="bg-BG" sz="1200" dirty="0" smtClean="0"/>
                  <a:t>Естетика</a:t>
                </a:r>
              </a:p>
              <a:p>
                <a:pPr algn="ctr"/>
                <a:r>
                  <a:rPr lang="bg-BG" sz="1200" dirty="0" smtClean="0"/>
                  <a:t>Духовно обогатяване</a:t>
                </a:r>
              </a:p>
              <a:p>
                <a:pPr algn="ctr"/>
                <a:r>
                  <a:rPr lang="bg-BG" sz="1200" dirty="0" smtClean="0"/>
                  <a:t>Познавателно развитие</a:t>
                </a:r>
              </a:p>
              <a:p>
                <a:pPr algn="ctr"/>
                <a:r>
                  <a:rPr lang="bg-BG" sz="1200" dirty="0" smtClean="0"/>
                  <a:t>Туризъм</a:t>
                </a:r>
                <a:endParaRPr lang="en-US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55577" y="3284984"/>
                <a:ext cx="1764196" cy="15121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Поддържащи</a:t>
                </a:r>
              </a:p>
              <a:p>
                <a:pPr algn="ctr"/>
                <a:r>
                  <a:rPr lang="bg-BG" sz="1200" dirty="0" smtClean="0"/>
                  <a:t>Кръговрат на биогенните вещества</a:t>
                </a:r>
              </a:p>
              <a:p>
                <a:pPr algn="ctr"/>
                <a:r>
                  <a:rPr lang="bg-BG" sz="1200" dirty="0" smtClean="0"/>
                  <a:t>Почвообразуване</a:t>
                </a:r>
              </a:p>
              <a:p>
                <a:pPr algn="ctr"/>
                <a:r>
                  <a:rPr lang="bg-BG" sz="1200" dirty="0" smtClean="0"/>
                  <a:t>Първична продукция</a:t>
                </a:r>
              </a:p>
              <a:p>
                <a:pPr algn="ctr"/>
                <a:r>
                  <a:rPr lang="bg-BG" sz="1200" dirty="0" smtClean="0"/>
                  <a:t>Фотосинтеза</a:t>
                </a:r>
                <a:endParaRPr lang="en-US" sz="11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699792" y="3284984"/>
                <a:ext cx="1615680" cy="15121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Регулиращи</a:t>
                </a:r>
              </a:p>
              <a:p>
                <a:pPr algn="ctr"/>
                <a:r>
                  <a:rPr lang="bg-BG" sz="1200" dirty="0" smtClean="0"/>
                  <a:t>Качество на въздуха и </a:t>
                </a:r>
              </a:p>
              <a:p>
                <a:pPr algn="ctr"/>
                <a:r>
                  <a:rPr lang="bg-BG" sz="1200" dirty="0" smtClean="0"/>
                  <a:t>водата, Регулиране на ерозия, болести и наводнения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415650" y="5229200"/>
                <a:ext cx="2572786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Екосистемни услуги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4499992" y="3212976"/>
              <a:ext cx="36004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60032" y="980728"/>
              <a:ext cx="3888432" cy="5040560"/>
              <a:chOff x="4860032" y="980728"/>
              <a:chExt cx="3888432" cy="50405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60032" y="980728"/>
                <a:ext cx="3888432" cy="50405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04048" y="1268760"/>
                <a:ext cx="1728192" cy="12961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Социални връзки</a:t>
                </a:r>
              </a:p>
              <a:p>
                <a:pPr algn="ctr"/>
                <a:r>
                  <a:rPr lang="bg-BG" sz="1200" dirty="0" smtClean="0"/>
                  <a:t>Социална сплотеност,</a:t>
                </a:r>
              </a:p>
              <a:p>
                <a:pPr algn="ctr"/>
                <a:r>
                  <a:rPr lang="bg-BG" sz="1200" dirty="0" smtClean="0"/>
                  <a:t>Взаимно уважение</a:t>
                </a:r>
              </a:p>
              <a:p>
                <a:pPr algn="ctr"/>
                <a:r>
                  <a:rPr lang="bg-BG" sz="1200" dirty="0" smtClean="0"/>
                  <a:t>Способност да помагаш</a:t>
                </a:r>
                <a:endParaRPr lang="en-US" sz="12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76056" y="2780928"/>
                <a:ext cx="1656184" cy="93610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Сигурност</a:t>
                </a:r>
              </a:p>
              <a:p>
                <a:pPr algn="ctr"/>
                <a:r>
                  <a:rPr lang="bg-BG" sz="1200" dirty="0" smtClean="0"/>
                  <a:t>Лична безопасност</a:t>
                </a:r>
              </a:p>
              <a:p>
                <a:pPr algn="ctr"/>
                <a:r>
                  <a:rPr lang="bg-BG" sz="1200" dirty="0" smtClean="0"/>
                  <a:t>Достъп до ресурси</a:t>
                </a:r>
                <a:endParaRPr lang="en-US" sz="12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076056" y="3933056"/>
                <a:ext cx="1656184" cy="108012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Всекидневна необходимост</a:t>
                </a:r>
              </a:p>
              <a:p>
                <a:pPr algn="ctr"/>
                <a:r>
                  <a:rPr lang="bg-BG" sz="1200" dirty="0" smtClean="0"/>
                  <a:t>Прехрана</a:t>
                </a:r>
              </a:p>
              <a:p>
                <a:pPr algn="ctr"/>
                <a:r>
                  <a:rPr lang="bg-BG" sz="1200" dirty="0" smtClean="0"/>
                  <a:t>Подслон</a:t>
                </a:r>
                <a:endParaRPr lang="en-US" sz="12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020272" y="1700808"/>
                <a:ext cx="1512168" cy="12601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Здраве</a:t>
                </a:r>
              </a:p>
              <a:p>
                <a:pPr algn="ctr"/>
                <a:r>
                  <a:rPr lang="bg-BG" sz="1200" dirty="0" smtClean="0"/>
                  <a:t>Сила,</a:t>
                </a:r>
              </a:p>
              <a:p>
                <a:pPr algn="ctr"/>
                <a:r>
                  <a:rPr lang="bg-BG" sz="1200" dirty="0" smtClean="0"/>
                  <a:t>Достъп до чист въздух и вода,</a:t>
                </a:r>
              </a:p>
              <a:p>
                <a:pPr algn="ctr"/>
                <a:r>
                  <a:rPr lang="bg-BG" sz="1200" dirty="0" smtClean="0"/>
                  <a:t>Благополучие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020272" y="3356992"/>
                <a:ext cx="1512168" cy="136815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Свобода на избора</a:t>
                </a:r>
              </a:p>
              <a:p>
                <a:pPr algn="ctr"/>
                <a:r>
                  <a:rPr lang="bg-BG" sz="1200" dirty="0" smtClean="0"/>
                  <a:t>Възможност за постигане на индивидуални интереси</a:t>
                </a:r>
                <a:endParaRPr lang="en-US" sz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733879" y="5229200"/>
                <a:ext cx="2572786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6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Социално благополучие</a:t>
                </a:r>
                <a:endParaRPr lang="en-U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644008" y="476672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разбираме под екосистемни услуги?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35996" y="454151"/>
            <a:ext cx="28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Какви са екосистемните услуги на влажните зони?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700808"/>
            <a:ext cx="828092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bg-BG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Материални услуги</a:t>
            </a:r>
            <a:r>
              <a:rPr lang="bg-BG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продуктите, които хората получават от екосистемите: биомаса за енергия (от тръстика), растения използвани в козметиката и фармацевтиката, фураж, биологични филтри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третиране на отпадъчни води, производство на растителни влакна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bg-BG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Регулиращи услуги</a:t>
            </a:r>
            <a:r>
              <a:rPr lang="bg-BG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ползите, които хората получават от регулацията на екосистемните процеси. Такива са: регулиране на местния микроклимат; смекчаване на природни рискове (от наводнения); пречистване на водата и др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bg-BG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Поддържащи услуги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това са естествените процеси, които поддържат другите екосистемни услуги, като например кръговрат на биогенните елементи (хранителни вещества) и водата, осигуряване на местообитания с висока консервационна стойност и др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bg-BG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Културни услуги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културните, образователните и духовните ползи, които хората получават от екосистемите като например: рекреация и отдих, възможности за образование, за научни изследвания и др.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06" y="1619508"/>
            <a:ext cx="69403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Оценка на екосистемните услуги на вътрешни влажни зони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21408"/>
            <a:ext cx="8280920" cy="4047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За оценка на услугите предоставяни от целевите екосистеми са използвани 13 индикатора.</a:t>
            </a:r>
          </a:p>
          <a:p>
            <a:endParaRPr lang="bg-BG" sz="1200" dirty="0"/>
          </a:p>
          <a:p>
            <a:r>
              <a:rPr lang="bg-BG" dirty="0" smtClean="0"/>
              <a:t>Всеки индикатор е оценен в </a:t>
            </a:r>
            <a:r>
              <a:rPr lang="bg-BG" b="1" dirty="0" smtClean="0"/>
              <a:t>скала 1-5 </a:t>
            </a:r>
            <a:r>
              <a:rPr lang="bg-BG" dirty="0" smtClean="0"/>
              <a:t>и отразява капацитета на екосистемите да предоставят дадената </a:t>
            </a:r>
            <a:r>
              <a:rPr lang="bg-BG" dirty="0" smtClean="0"/>
              <a:t>услуга</a:t>
            </a:r>
            <a:r>
              <a:rPr lang="bg-BG" dirty="0" smtClean="0"/>
              <a:t>, плюс 0</a:t>
            </a:r>
            <a:r>
              <a:rPr lang="bg-BG" dirty="0" smtClean="0"/>
              <a:t>:</a:t>
            </a:r>
            <a:endParaRPr lang="bg-BG" dirty="0" smtClean="0"/>
          </a:p>
          <a:p>
            <a:pPr indent="233363"/>
            <a:r>
              <a:rPr lang="bg-BG" dirty="0" smtClean="0"/>
              <a:t>0 – няма капацитет </a:t>
            </a:r>
            <a:r>
              <a:rPr lang="bg-BG" dirty="0" smtClean="0"/>
              <a:t>да предос</a:t>
            </a:r>
            <a:r>
              <a:rPr lang="bg-BG" dirty="0" smtClean="0"/>
              <a:t>тавя услугата</a:t>
            </a:r>
          </a:p>
          <a:p>
            <a:pPr indent="233363"/>
            <a:r>
              <a:rPr lang="bg-BG" dirty="0" smtClean="0"/>
              <a:t>1 </a:t>
            </a:r>
            <a:r>
              <a:rPr lang="bg-BG" dirty="0" smtClean="0"/>
              <a:t>– много </a:t>
            </a:r>
            <a:r>
              <a:rPr lang="bg-BG" dirty="0" smtClean="0"/>
              <a:t>нисък</a:t>
            </a:r>
            <a:endParaRPr lang="bg-BG" dirty="0" smtClean="0"/>
          </a:p>
          <a:p>
            <a:pPr indent="233363"/>
            <a:r>
              <a:rPr lang="bg-BG" dirty="0" smtClean="0"/>
              <a:t>2 – </a:t>
            </a:r>
            <a:r>
              <a:rPr lang="bg-BG" dirty="0" smtClean="0"/>
              <a:t>нисък</a:t>
            </a:r>
            <a:endParaRPr lang="bg-BG" dirty="0" smtClean="0"/>
          </a:p>
          <a:p>
            <a:pPr indent="233363"/>
            <a:r>
              <a:rPr lang="bg-BG" dirty="0" smtClean="0"/>
              <a:t>3 – среден</a:t>
            </a:r>
          </a:p>
          <a:p>
            <a:pPr indent="233363"/>
            <a:r>
              <a:rPr lang="bg-BG" dirty="0" smtClean="0"/>
              <a:t>4 – </a:t>
            </a:r>
            <a:r>
              <a:rPr lang="bg-BG" dirty="0" smtClean="0"/>
              <a:t>висок</a:t>
            </a:r>
            <a:endParaRPr lang="bg-BG" dirty="0" smtClean="0"/>
          </a:p>
          <a:p>
            <a:pPr indent="233363"/>
            <a:r>
              <a:rPr lang="bg-BG" dirty="0" smtClean="0"/>
              <a:t>5 – много </a:t>
            </a:r>
            <a:r>
              <a:rPr lang="bg-BG" dirty="0" smtClean="0"/>
              <a:t>висок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Всеки </a:t>
            </a:r>
            <a:r>
              <a:rPr lang="bg-BG" dirty="0" smtClean="0"/>
              <a:t>подтип екосистеми</a:t>
            </a:r>
            <a:r>
              <a:rPr lang="bg-BG" dirty="0" smtClean="0"/>
              <a:t> </a:t>
            </a:r>
            <a:r>
              <a:rPr lang="bg-BG" dirty="0" smtClean="0"/>
              <a:t>(</a:t>
            </a:r>
            <a:r>
              <a:rPr lang="en-US" dirty="0" smtClean="0"/>
              <a:t>D2, D4 </a:t>
            </a:r>
            <a:r>
              <a:rPr lang="bg-BG" dirty="0" smtClean="0"/>
              <a:t>и </a:t>
            </a:r>
            <a:r>
              <a:rPr lang="en-US" dirty="0" smtClean="0"/>
              <a:t>D5</a:t>
            </a:r>
            <a:r>
              <a:rPr lang="bg-BG" dirty="0" smtClean="0"/>
              <a:t>) вътрешни влажни зони притежава атрибутивна база данни с информация за индикаторите.</a:t>
            </a:r>
          </a:p>
          <a:p>
            <a:endParaRPr lang="bg-BG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66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080120" cy="7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08" y="1556792"/>
            <a:ext cx="73448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  <a:latin typeface="+mj-lt"/>
              </a:rPr>
              <a:t>Индикатори за оценка на екосистемните услуги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12012" y="478413"/>
            <a:ext cx="2724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rgbClr val="669900"/>
                </a:solidFill>
              </a:rPr>
              <a:t>Оценка на екосистемните услуги</a:t>
            </a:r>
            <a:endParaRPr lang="en-US" b="1" i="1" dirty="0">
              <a:solidFill>
                <a:srgbClr val="66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08" y="1988840"/>
            <a:ext cx="8566272" cy="2154436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Продоволствени</a:t>
            </a:r>
            <a:r>
              <a:rPr lang="bg-BG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bg-BG" sz="1900" dirty="0" smtClean="0"/>
              <a:t>Потребление на подземни води (код 1122), параметър: брой разрешителни за водочерпене;</a:t>
            </a:r>
          </a:p>
          <a:p>
            <a:pPr marL="342900" indent="-342900">
              <a:buAutoNum type="arabicPeriod"/>
            </a:pPr>
            <a:r>
              <a:rPr lang="bg-BG" sz="1900" dirty="0" smtClean="0"/>
              <a:t>Обща сума на водочерпенето от повърхностни сладководни източници (код 1221</a:t>
            </a:r>
            <a:r>
              <a:rPr lang="bg-BG" sz="1900" dirty="0"/>
              <a:t>), </a:t>
            </a:r>
            <a:r>
              <a:rPr lang="bg-BG" sz="1900" dirty="0" smtClean="0"/>
              <a:t>параметър: брой </a:t>
            </a:r>
            <a:r>
              <a:rPr lang="bg-BG" sz="1900" dirty="0"/>
              <a:t>разрешителни за </a:t>
            </a:r>
            <a:r>
              <a:rPr lang="bg-BG" sz="1900" dirty="0" smtClean="0"/>
              <a:t>водочерпене;</a:t>
            </a:r>
          </a:p>
          <a:p>
            <a:pPr marL="342900" indent="-342900">
              <a:buFontTx/>
              <a:buAutoNum type="arabicPeriod"/>
            </a:pPr>
            <a:r>
              <a:rPr lang="ru-RU" sz="1900" dirty="0"/>
              <a:t>Обща сума на водочерпенето от </a:t>
            </a:r>
            <a:r>
              <a:rPr lang="bg-BG" sz="1900" dirty="0" smtClean="0"/>
              <a:t>подземни сладководни източници </a:t>
            </a:r>
            <a:r>
              <a:rPr lang="ru-RU" sz="1900" dirty="0" smtClean="0"/>
              <a:t>(код 1222), </a:t>
            </a:r>
            <a:r>
              <a:rPr lang="bg-BG" sz="1900" dirty="0"/>
              <a:t>параметър: брой разрешителни за водочерпене</a:t>
            </a:r>
            <a:r>
              <a:rPr lang="bg-BG" sz="1900" dirty="0" smtClean="0"/>
              <a:t>;</a:t>
            </a:r>
            <a:endParaRPr lang="en-US" sz="1900" dirty="0"/>
          </a:p>
        </p:txBody>
      </p:sp>
      <p:pic>
        <p:nvPicPr>
          <p:cNvPr id="2050" name="Picture 2" descr="&amp;Rcy;&amp;iecy;&amp;zcy;&amp;ucy;&amp;lcy;&amp;tcy;&amp;acy;&amp;tcy; &amp;scy; &amp;icy;&amp;zcy;&amp;ocy;&amp;bcy;&amp;rcy;&amp;acy;&amp;zhcy;&amp;iecy;&amp;ncy;&amp;icy;&amp;iecy; &amp;zcy;&amp;acy; &amp;vcy;&amp;ocy;&amp;dcy;&amp;ocy;&amp;pcy;&amp;ocy;&amp;lcy;&amp;zcy;&amp;vcy;&amp;acy;&amp;n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367" y="4437112"/>
            <a:ext cx="27785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40484"/>
            <a:ext cx="3783336" cy="20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08" y="1556792"/>
            <a:ext cx="73448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  <a:latin typeface="+mj-lt"/>
              </a:rPr>
              <a:t>Индикатори за оценка на екосистемните услуги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208" y="1988840"/>
            <a:ext cx="8566272" cy="1862048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Регулиращи и поддържащи</a:t>
            </a:r>
            <a:r>
              <a:rPr lang="bg-BG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bg-BG" sz="1900" dirty="0" smtClean="0"/>
              <a:t>Предпазване от наводнения (код 2212), параметър: процент растително покритие;</a:t>
            </a:r>
          </a:p>
          <a:p>
            <a:pPr marL="342900" indent="-342900">
              <a:buAutoNum type="arabicPeriod"/>
            </a:pPr>
            <a:r>
              <a:rPr lang="bg-BG" sz="1900" dirty="0" smtClean="0"/>
              <a:t>Поддържане на биологично </a:t>
            </a:r>
            <a:r>
              <a:rPr lang="ru-RU" sz="1900" dirty="0" smtClean="0"/>
              <a:t>разнообразие </a:t>
            </a:r>
            <a:r>
              <a:rPr lang="ru-RU" sz="1900" dirty="0"/>
              <a:t>и местообитания</a:t>
            </a:r>
            <a:r>
              <a:rPr lang="bg-BG" sz="1900" dirty="0" smtClean="0"/>
              <a:t> (код 2312), параметър: процент припокриване със защитени територии;</a:t>
            </a:r>
          </a:p>
          <a:p>
            <a:pPr marL="342900" indent="-342900">
              <a:buFontTx/>
              <a:buAutoNum type="arabicPeriod"/>
            </a:pPr>
            <a:r>
              <a:rPr lang="bg-BG" sz="1900" dirty="0" smtClean="0"/>
              <a:t>Химично състояние </a:t>
            </a:r>
            <a:r>
              <a:rPr lang="ru-RU" sz="1900" dirty="0" smtClean="0"/>
              <a:t>на водите (</a:t>
            </a:r>
            <a:r>
              <a:rPr lang="ru-RU" sz="1900" dirty="0"/>
              <a:t>код </a:t>
            </a:r>
            <a:r>
              <a:rPr lang="ru-RU" sz="1900" dirty="0" smtClean="0"/>
              <a:t>2341), </a:t>
            </a:r>
            <a:r>
              <a:rPr lang="bg-BG" sz="1900" dirty="0"/>
              <a:t>параметър: </a:t>
            </a:r>
            <a:r>
              <a:rPr lang="bg-BG" sz="1900" dirty="0" smtClean="0"/>
              <a:t>скала;</a:t>
            </a:r>
            <a:endParaRPr lang="en-US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64" y="4020165"/>
            <a:ext cx="3183136" cy="254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32" y="400472"/>
            <a:ext cx="1090192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7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0858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208" y="1556792"/>
            <a:ext cx="73448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  <a:latin typeface="+mj-lt"/>
              </a:rPr>
              <a:t>Индикатори за оценка на екосистемните услуги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08" y="1988840"/>
            <a:ext cx="8566272" cy="2477601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Културни</a:t>
            </a:r>
            <a:r>
              <a:rPr lang="bg-BG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bg-BG" dirty="0" smtClean="0"/>
              <a:t>Преживявания след природата (код 3111), параметър: брой посетители/туристи;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bg-BG" dirty="0" smtClean="0"/>
              <a:t>Научен интерес (код 3121), параметър: брой статии, книги, проекти;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/>
              <a:t>Символни видове (</a:t>
            </a:r>
            <a:r>
              <a:rPr lang="ru-RU" dirty="0"/>
              <a:t>код </a:t>
            </a:r>
            <a:r>
              <a:rPr lang="ru-RU" dirty="0" smtClean="0"/>
              <a:t>3211), </a:t>
            </a:r>
            <a:r>
              <a:rPr lang="bg-BG" dirty="0"/>
              <a:t>параметър: </a:t>
            </a:r>
            <a:r>
              <a:rPr lang="bg-BG" dirty="0" smtClean="0"/>
              <a:t>брой видове;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g-BG" dirty="0" smtClean="0"/>
              <a:t>Възможност за образование (код 3122), брой зелени училища/образ. програми;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g-BG" dirty="0" smtClean="0"/>
              <a:t>Консервационна значимост (код 3221), параметър: брой защитени територии;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NEVENA_DOCUMENTS\EEA_NORWEGIAN_PROJECT\IMPLEMENTATION\TEREN\PICTURES\Yanka_Videnova\IMG_20160720_1143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0355"/>
            <a:ext cx="2613917" cy="1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92486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0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2607"/>
            <a:ext cx="10858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62430"/>
              </p:ext>
            </p:extLst>
          </p:nvPr>
        </p:nvGraphicFramePr>
        <p:xfrm>
          <a:off x="251520" y="1677591"/>
          <a:ext cx="5904656" cy="36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003303"/>
            <a:ext cx="13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rgbClr val="FF0000"/>
                </a:solidFill>
              </a:rPr>
              <a:t>Брой полигони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&amp;Rcy;&amp;iecy;&amp;zcy;&amp;ucy;&amp;lcy;&amp;tcy;&amp;acy;&amp;tcy; &amp;scy; &amp;icy;&amp;zcy;&amp;ocy;&amp;bcy;&amp;rcy;&amp;acy;&amp;zhcy;&amp;iecy;&amp;ncy;&amp;icy;&amp;iecy; &amp;zcy;&amp;acy; &amp;pcy;&amp;rcy;&amp;iecy;&amp;dcy;&amp;pcy;&amp;acy;&amp;zcy;&amp;vcy;&amp;acy;&amp;ncy;&amp;iecy; &amp;ocy;&amp;tcy; &amp;ncy;&amp;acy;&amp;vcy;&amp;ocy;&amp;dcy;&amp;ncy;&amp;iecy;&amp;ncy;&amp;icy;&amp;y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9400"/>
            <a:ext cx="2930302" cy="1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&amp;Rcy;&amp;iecy;&amp;zcy;&amp;ucy;&amp;lcy;&amp;tcy;&amp;acy;&amp;tcy; &amp;scy; &amp;icy;&amp;zcy;&amp;ocy;&amp;bcy;&amp;rcy;&amp;acy;&amp;zhcy;&amp;iecy;&amp;ncy;&amp;icy;&amp;iecy; &amp;zcy;&amp;acy; &amp;pcy;&amp;rcy;&amp;iecy;&amp;dcy;&amp;pcy;&amp;acy;&amp;zcy;&amp;vcy;&amp;acy;&amp;ncy;&amp;iecy; &amp;ocy;&amp;tcy; &amp;ncy;&amp;acy;&amp;vcy;&amp;ocy;&amp;dcy;&amp;ncy;&amp;iecy;&amp;ncy;&amp;icy;&amp;y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47764"/>
            <a:ext cx="1938536" cy="19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0751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787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Kamburova</dc:creator>
  <cp:lastModifiedBy>VGG</cp:lastModifiedBy>
  <cp:revision>106</cp:revision>
  <dcterms:created xsi:type="dcterms:W3CDTF">2016-02-08T08:48:24Z</dcterms:created>
  <dcterms:modified xsi:type="dcterms:W3CDTF">2017-04-12T07:24:56Z</dcterms:modified>
</cp:coreProperties>
</file>